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303" r:id="rId5"/>
    <p:sldId id="259" r:id="rId6"/>
    <p:sldId id="260" r:id="rId7"/>
    <p:sldId id="31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21" r:id="rId18"/>
    <p:sldId id="323" r:id="rId19"/>
    <p:sldId id="314" r:id="rId20"/>
    <p:sldId id="315" r:id="rId21"/>
    <p:sldId id="304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5" r:id="rId51"/>
    <p:sldId id="306" r:id="rId52"/>
    <p:sldId id="307" r:id="rId53"/>
    <p:sldId id="342" r:id="rId54"/>
    <p:sldId id="325" r:id="rId55"/>
    <p:sldId id="326" r:id="rId56"/>
    <p:sldId id="327" r:id="rId57"/>
    <p:sldId id="328" r:id="rId58"/>
    <p:sldId id="340" r:id="rId59"/>
    <p:sldId id="341" r:id="rId60"/>
    <p:sldId id="336" r:id="rId61"/>
    <p:sldId id="337" r:id="rId62"/>
    <p:sldId id="338" r:id="rId63"/>
  </p:sldIdLst>
  <p:sldSz cx="12195175" cy="97536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608"/>
    <a:srgbClr val="FFAB2F"/>
    <a:srgbClr val="0033CC"/>
    <a:srgbClr val="CDD1D0"/>
    <a:srgbClr val="C7D7D7"/>
    <a:srgbClr val="FF9900"/>
    <a:srgbClr val="00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4" autoAdjust="0"/>
    <p:restoredTop sz="94505" autoAdjust="0"/>
  </p:normalViewPr>
  <p:slideViewPr>
    <p:cSldViewPr>
      <p:cViewPr varScale="1">
        <p:scale>
          <a:sx n="75" d="100"/>
          <a:sy n="75" d="100"/>
        </p:scale>
        <p:origin x="1830" y="60"/>
      </p:cViewPr>
      <p:guideLst>
        <p:guide orient="horz" pos="3072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DC305E5-A8D6-417A-9CE8-02EF07B10C9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5875" y="685800"/>
            <a:ext cx="42862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2E4DEDF4-F82A-4466-9B8A-CBE93009DD6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3030538"/>
            <a:ext cx="10366375" cy="20907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5527675"/>
            <a:ext cx="853757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D9FD94-31F0-4CD2-AF52-F3642B7E15A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361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23FECA-4C31-450E-ACE0-FB499F983DC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771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42375" y="390525"/>
            <a:ext cx="2743200" cy="83216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390525"/>
            <a:ext cx="8080375" cy="8321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88700-FCA4-499D-95CC-AC35DDF7B7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900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90525"/>
            <a:ext cx="10975975" cy="1625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иаграмма 2"/>
          <p:cNvSpPr>
            <a:spLocks noGrp="1"/>
          </p:cNvSpPr>
          <p:nvPr>
            <p:ph type="chart" idx="1"/>
          </p:nvPr>
        </p:nvSpPr>
        <p:spPr>
          <a:xfrm>
            <a:off x="609600" y="2276475"/>
            <a:ext cx="10975975" cy="643572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281F1-446F-415D-B85E-800C69D6745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7840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28F83-A3F3-4395-80FD-2D794A175B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86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613" y="6267450"/>
            <a:ext cx="10366375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613" y="4133850"/>
            <a:ext cx="10366375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7C17B-A34A-412D-8011-81E6523C6D1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836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2276475"/>
            <a:ext cx="5411788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788" y="2276475"/>
            <a:ext cx="5411787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8C8184-970A-4524-BE34-3215DA704D3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6395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2182813"/>
            <a:ext cx="5387975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3092450"/>
            <a:ext cx="5387975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25" y="2182813"/>
            <a:ext cx="53911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25" y="3092450"/>
            <a:ext cx="5391150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9AFD52-0FC7-4F35-9DE6-8076328B085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870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02FF2-A1D4-456D-8613-A072CA01BB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525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9DBA0-869B-4339-8E9B-C0E7E68D243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016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88938"/>
            <a:ext cx="40116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7263" y="388938"/>
            <a:ext cx="681831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041525"/>
            <a:ext cx="40116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2CE24B-F1B5-4FE8-ADBF-0FA1AB0F6E9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4473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0775" y="6827838"/>
            <a:ext cx="7316788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90775" y="871538"/>
            <a:ext cx="7316788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90775" y="7634288"/>
            <a:ext cx="7316788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4F795F-F2CB-4B8A-BC17-09E7BA50568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43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90525"/>
            <a:ext cx="109759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5412" tIns="62705" rIns="125412" bIns="62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276475"/>
            <a:ext cx="10975975" cy="64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5412" tIns="62705" rIns="125412" bIns="62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8882063"/>
            <a:ext cx="2846388" cy="677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25412" tIns="62705" rIns="125412" bIns="62705" numCol="1" anchor="t" anchorCtr="0" compatLnSpc="1">
            <a:prstTxWarp prst="textNoShape">
              <a:avLst/>
            </a:prstTxWarp>
          </a:bodyPr>
          <a:lstStyle>
            <a:lvl1pPr>
              <a:defRPr sz="19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7188" y="8882063"/>
            <a:ext cx="3860800" cy="677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25412" tIns="62705" rIns="125412" bIns="62705" numCol="1" anchor="t" anchorCtr="0" compatLnSpc="1">
            <a:prstTxWarp prst="textNoShape">
              <a:avLst/>
            </a:prstTxWarp>
          </a:bodyPr>
          <a:lstStyle>
            <a:lvl1pPr algn="ctr">
              <a:defRPr sz="1900" baseline="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188" y="8882063"/>
            <a:ext cx="2846387" cy="677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25412" tIns="62705" rIns="125412" bIns="62705" numCol="1" anchor="t" anchorCtr="0" compatLnSpc="1">
            <a:prstTxWarp prst="textNoShape">
              <a:avLst/>
            </a:prstTxWarp>
          </a:bodyPr>
          <a:lstStyle>
            <a:lvl1pPr algn="r">
              <a:defRPr sz="1900" baseline="0"/>
            </a:lvl1pPr>
          </a:lstStyle>
          <a:p>
            <a:fld id="{62487A27-13FE-4388-BEA6-1B09C70122CC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49" r:id="rId12"/>
  </p:sldLayoutIdLst>
  <p:txStyles>
    <p:titleStyle>
      <a:lvl1pPr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2pPr>
      <a:lvl3pPr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3pPr>
      <a:lvl4pPr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4pPr>
      <a:lvl5pPr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5pPr>
      <a:lvl6pPr marL="457200"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6pPr>
      <a:lvl7pPr marL="914400"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7pPr>
      <a:lvl8pPr marL="1371600"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8pPr>
      <a:lvl9pPr marL="1828800" algn="ctr" defTabSz="1254125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Arial" charset="0"/>
        </a:defRPr>
      </a:lvl9pPr>
    </p:titleStyle>
    <p:bodyStyle>
      <a:lvl1pPr marL="469900" indent="-469900" algn="l" defTabSz="1254125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  <a:ea typeface="+mn-ea"/>
          <a:cs typeface="+mn-cs"/>
        </a:defRPr>
      </a:lvl1pPr>
      <a:lvl2pPr marL="1019175" indent="-392113" algn="l" defTabSz="1254125" rtl="0" eaLnBrk="0" fontAlgn="base" hangingPunct="0">
        <a:spcBef>
          <a:spcPct val="2000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</a:defRPr>
      </a:lvl2pPr>
      <a:lvl3pPr marL="1568450" indent="-314325" algn="l" defTabSz="1254125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</a:defRPr>
      </a:lvl3pPr>
      <a:lvl4pPr marL="2195513" indent="-314325" algn="l" defTabSz="1254125" rtl="0" eaLnBrk="0" fontAlgn="base" hangingPunct="0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</a:defRPr>
      </a:lvl4pPr>
      <a:lvl5pPr marL="2822575" indent="-314325" algn="l" defTabSz="1254125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5pPr>
      <a:lvl6pPr marL="3279775" indent="-314325" algn="l" defTabSz="1254125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736975" indent="-314325" algn="l" defTabSz="1254125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194175" indent="-314325" algn="l" defTabSz="1254125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4651375" indent="-314325" algn="l" defTabSz="1254125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21" Type="http://schemas.openxmlformats.org/officeDocument/2006/relationships/image" Target="../media/image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2.png"/><Relationship Id="rId16" Type="http://schemas.openxmlformats.org/officeDocument/2006/relationships/image" Target="../media/image45.pn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jpeg"/><Relationship Id="rId4" Type="http://schemas.openxmlformats.org/officeDocument/2006/relationships/image" Target="../media/image2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37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7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2.png"/><Relationship Id="rId7" Type="http://schemas.openxmlformats.org/officeDocument/2006/relationships/image" Target="../media/image85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4.png"/><Relationship Id="rId11" Type="http://schemas.openxmlformats.org/officeDocument/2006/relationships/image" Target="../media/image81.emf"/><Relationship Id="rId5" Type="http://schemas.openxmlformats.org/officeDocument/2006/relationships/image" Target="../media/image83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2.png"/><Relationship Id="rId9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439988" y="3319463"/>
            <a:ext cx="9755187" cy="2090737"/>
          </a:xfrm>
        </p:spPr>
        <p:txBody>
          <a:bodyPr/>
          <a:lstStyle/>
          <a:p>
            <a:pPr eaLnBrk="1" hangingPunct="1"/>
            <a:r>
              <a:rPr lang="ru-RU" altLang="ru-RU" sz="5400" dirty="0" smtClean="0">
                <a:solidFill>
                  <a:srgbClr val="0033CC"/>
                </a:solidFill>
              </a:rPr>
              <a:t>Основные этапы создания, функционирования </a:t>
            </a:r>
            <a:r>
              <a:rPr lang="en-US" altLang="ru-RU" sz="5400" dirty="0" smtClean="0">
                <a:solidFill>
                  <a:srgbClr val="0033CC"/>
                </a:solidFill>
              </a:rPr>
              <a:t/>
            </a:r>
            <a:br>
              <a:rPr lang="en-US" altLang="ru-RU" sz="5400" dirty="0" smtClean="0">
                <a:solidFill>
                  <a:srgbClr val="0033CC"/>
                </a:solidFill>
              </a:rPr>
            </a:br>
            <a:r>
              <a:rPr lang="ru-RU" altLang="ru-RU" sz="5400" dirty="0" smtClean="0">
                <a:solidFill>
                  <a:srgbClr val="0033CC"/>
                </a:solidFill>
              </a:rPr>
              <a:t>и эксплуатации</a:t>
            </a:r>
            <a:r>
              <a:rPr lang="ru-RU" altLang="ru-RU" sz="5400" dirty="0" smtClean="0"/>
              <a:t> </a:t>
            </a:r>
            <a:r>
              <a:rPr lang="en-US" altLang="ru-RU" sz="5400" dirty="0" smtClean="0"/>
              <a:t/>
            </a:r>
            <a:br>
              <a:rPr lang="en-US" altLang="ru-RU" sz="5400" dirty="0" smtClean="0"/>
            </a:br>
            <a:r>
              <a:rPr lang="ru-RU" altLang="ru-RU" sz="5400" b="1" dirty="0" smtClean="0">
                <a:solidFill>
                  <a:srgbClr val="FF9900"/>
                </a:solidFill>
              </a:rPr>
              <a:t>СИСТЕМЫ-112</a:t>
            </a:r>
          </a:p>
        </p:txBody>
      </p:sp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1068388" y="7075488"/>
            <a:ext cx="11126787" cy="1833562"/>
          </a:xfrm>
          <a:prstGeom prst="rect">
            <a:avLst/>
          </a:prstGeom>
          <a:solidFill>
            <a:srgbClr val="CD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6838950"/>
            <a:ext cx="3114675" cy="187642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6834188"/>
            <a:ext cx="3114675" cy="186690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6818313"/>
            <a:ext cx="3114675" cy="187642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4"/>
          <p:cNvSpPr txBox="1">
            <a:spLocks noChangeArrowheads="1"/>
          </p:cNvSpPr>
          <p:nvPr/>
        </p:nvSpPr>
        <p:spPr bwMode="auto">
          <a:xfrm>
            <a:off x="3721100" y="2522538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Информационно – коммуникационная подсистема</a:t>
            </a:r>
          </a:p>
        </p:txBody>
      </p:sp>
      <p:pic>
        <p:nvPicPr>
          <p:cNvPr id="28674" name="Picture 5" descr="телек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586038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3749675" y="3784600"/>
            <a:ext cx="8010525" cy="500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endParaRPr lang="ru-RU" altLang="ru-RU" sz="1700" baseline="0"/>
          </a:p>
          <a:p>
            <a:pPr lvl="1"/>
            <a:r>
              <a:rPr lang="ru-RU" altLang="ru-RU" sz="1700" baseline="0"/>
              <a:t>Прием, обработка и учет вызовов (сообщений о происшествиях) , приходящих на единый номер «112»;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Передача вызовов (сообщений о происшествии) в ЕДДС, ДДС ЭОС;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Получение данных об вызывающем устройстве и абоненте;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Поддержка принятия решений;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Мониторинг работоспособности СИСТЕМЫ-112;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Формирование требуемых отчетов;</a:t>
            </a:r>
          </a:p>
          <a:p>
            <a:pPr lvl="1"/>
            <a:endParaRPr lang="ru-RU" altLang="ru-RU" sz="1700" baseline="0"/>
          </a:p>
          <a:p>
            <a:pPr lvl="1"/>
            <a:r>
              <a:rPr lang="ru-RU" altLang="ru-RU" sz="1700" baseline="0"/>
              <a:t>Хранение и актуализация баз данных и возможность получения   информации о</a:t>
            </a:r>
            <a:r>
              <a:rPr lang="en-US" altLang="ru-RU" sz="1700" baseline="0"/>
              <a:t> </a:t>
            </a:r>
            <a:r>
              <a:rPr lang="ru-RU" altLang="ru-RU" sz="1700" baseline="0"/>
              <a:t>происшествии</a:t>
            </a:r>
            <a:r>
              <a:rPr lang="en-US" altLang="ru-RU" sz="1700" baseline="0"/>
              <a:t> </a:t>
            </a:r>
            <a:r>
              <a:rPr lang="ru-RU" altLang="ru-RU" sz="1700" baseline="0"/>
              <a:t>из</a:t>
            </a:r>
            <a:r>
              <a:rPr lang="en-US" altLang="ru-RU" sz="1700" baseline="0"/>
              <a:t> </a:t>
            </a:r>
            <a:r>
              <a:rPr lang="ru-RU" altLang="ru-RU" sz="1700" baseline="0"/>
              <a:t>архива</a:t>
            </a:r>
            <a:r>
              <a:rPr lang="en-US" altLang="ru-RU" sz="1700" baseline="0"/>
              <a:t> </a:t>
            </a:r>
            <a:r>
              <a:rPr lang="ru-RU" altLang="ru-RU" sz="1700" baseline="0"/>
              <a:t>в</a:t>
            </a:r>
            <a:r>
              <a:rPr lang="en-US" altLang="ru-RU" sz="1700" baseline="0"/>
              <a:t> </a:t>
            </a:r>
            <a:r>
              <a:rPr lang="ru-RU" altLang="ru-RU" sz="1700" baseline="0"/>
              <a:t>оперативном режиме.</a:t>
            </a:r>
          </a:p>
          <a:p>
            <a:pPr lvl="1">
              <a:spcBef>
                <a:spcPct val="50000"/>
              </a:spcBef>
            </a:pPr>
            <a:endParaRPr lang="ru-RU" altLang="ru-RU" sz="1700" baseline="0"/>
          </a:p>
        </p:txBody>
      </p:sp>
      <p:pic>
        <p:nvPicPr>
          <p:cNvPr id="2867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45481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51911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57023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62230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67548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72532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78200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 Box 1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4"/>
          <p:cNvSpPr txBox="1">
            <a:spLocks noChangeArrowheads="1"/>
          </p:cNvSpPr>
          <p:nvPr/>
        </p:nvSpPr>
        <p:spPr bwMode="auto">
          <a:xfrm>
            <a:off x="3968750" y="2489200"/>
            <a:ext cx="7513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Подсистема консультативного обслуживания</a:t>
            </a:r>
          </a:p>
        </p:txBody>
      </p:sp>
      <p:sp>
        <p:nvSpPr>
          <p:cNvPr id="29698" name="Text Box 5"/>
          <p:cNvSpPr txBox="1">
            <a:spLocks noChangeArrowheads="1"/>
          </p:cNvSpPr>
          <p:nvPr/>
        </p:nvSpPr>
        <p:spPr bwMode="auto">
          <a:xfrm>
            <a:off x="3970338" y="3854450"/>
            <a:ext cx="7418387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pPr lvl="1"/>
            <a:endParaRPr lang="en-US" altLang="ru-RU" sz="1800" baseline="0"/>
          </a:p>
          <a:p>
            <a:pPr lvl="1"/>
            <a:r>
              <a:rPr lang="ru-RU" altLang="ru-RU" sz="1800" baseline="0"/>
              <a:t>Предоставление справочной информации операторам </a:t>
            </a:r>
            <a:r>
              <a:rPr lang="en-US" altLang="ru-RU" sz="1800" baseline="0"/>
              <a:t/>
            </a:r>
            <a:br>
              <a:rPr lang="en-US" altLang="ru-RU" sz="1800" baseline="0"/>
            </a:br>
            <a:r>
              <a:rPr lang="ru-RU" altLang="ru-RU" sz="1800" baseline="0"/>
              <a:t>СИСТЕМЫ-112; 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Оказания информационных услуг в интересах обеспечения безопасности жизнедеятельности граждан;</a:t>
            </a:r>
          </a:p>
          <a:p>
            <a:pPr lvl="1"/>
            <a:endParaRPr lang="ru-RU" altLang="ru-RU" sz="1800" baseline="0"/>
          </a:p>
          <a:p>
            <a:pPr>
              <a:spcBef>
                <a:spcPct val="50000"/>
              </a:spcBef>
            </a:pPr>
            <a:endParaRPr lang="ru-RU" altLang="ru-RU" sz="1800" baseline="0"/>
          </a:p>
        </p:txBody>
      </p:sp>
      <p:pic>
        <p:nvPicPr>
          <p:cNvPr id="29699" name="Picture 6" descr="вопро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482850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45751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53689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11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 descr="кар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2566988"/>
            <a:ext cx="2732087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 Box 5"/>
          <p:cNvSpPr txBox="1">
            <a:spLocks noChangeArrowheads="1"/>
          </p:cNvSpPr>
          <p:nvPr/>
        </p:nvSpPr>
        <p:spPr bwMode="auto">
          <a:xfrm>
            <a:off x="4551363" y="2663825"/>
            <a:ext cx="51038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Геоинформационная подсистема</a:t>
            </a:r>
          </a:p>
        </p:txBody>
      </p:sp>
      <p:sp>
        <p:nvSpPr>
          <p:cNvPr id="30723" name="Text Box 6"/>
          <p:cNvSpPr txBox="1">
            <a:spLocks noChangeArrowheads="1"/>
          </p:cNvSpPr>
          <p:nvPr/>
        </p:nvSpPr>
        <p:spPr bwMode="auto">
          <a:xfrm>
            <a:off x="4548188" y="3900488"/>
            <a:ext cx="6691312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endParaRPr lang="ru-RU" altLang="ru-RU" baseline="0"/>
          </a:p>
          <a:p>
            <a:pPr lvl="1"/>
            <a:r>
              <a:rPr lang="ru-RU" altLang="ru-RU" sz="1800" baseline="0"/>
              <a:t>Централизованное хранение и предоставление картографической информации региона и данных;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Отображение на основе электронных карт природно-географических, социально-демографических, экономических и других характеристик, территории местонахождение лица, обратившегося по номеру «112», и (или) абонентского устройства,  с  которого   осуществлен вызов (сообщение  о  происшествии),  места происшествия, а также местонахождения  транспортных средств экстренных  оперативных    служб, привлеченных к реагированию на происшествие.</a:t>
            </a:r>
          </a:p>
          <a:p>
            <a:pPr lvl="1">
              <a:spcBef>
                <a:spcPct val="50000"/>
              </a:spcBef>
            </a:pPr>
            <a:endParaRPr lang="ru-RU" altLang="ru-RU" sz="1800" baseline="0"/>
          </a:p>
        </p:txBody>
      </p:sp>
      <p:pic>
        <p:nvPicPr>
          <p:cNvPr id="3072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475615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56007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 descr="час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495550"/>
            <a:ext cx="2541587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ext Box 5"/>
          <p:cNvSpPr txBox="1">
            <a:spLocks noChangeArrowheads="1"/>
          </p:cNvSpPr>
          <p:nvPr/>
        </p:nvSpPr>
        <p:spPr bwMode="auto">
          <a:xfrm>
            <a:off x="4189413" y="2847975"/>
            <a:ext cx="71770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Подсистема мониторинга</a:t>
            </a:r>
          </a:p>
        </p:txBody>
      </p:sp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4305300" y="3865563"/>
            <a:ext cx="7212013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endParaRPr lang="ru-RU" altLang="ru-RU" sz="1800" baseline="0"/>
          </a:p>
          <a:p>
            <a:pPr lvl="1"/>
            <a:r>
              <a:rPr lang="ru-RU" altLang="ru-RU" sz="1800" baseline="0"/>
              <a:t>Прием и обработка информации и сигналов, поступающих </a:t>
            </a:r>
            <a:br>
              <a:rPr lang="ru-RU" altLang="ru-RU" sz="1800" baseline="0"/>
            </a:br>
            <a:r>
              <a:rPr lang="ru-RU" altLang="ru-RU" sz="1800" baseline="0"/>
              <a:t>от датчиков, установленных на стационарных и подвижных  объектах,  в  том    числе от автомобильных терминалов системы экстренного  реагирования  при   авариях «ЭРА-ГЛОНАСС» и терминалов ГЛОНАСС/GPS, установленных  на транспортных средствах экстренных оперативных служб, привлеченных к  реагированию на происшествие, </a:t>
            </a:r>
            <a:br>
              <a:rPr lang="ru-RU" altLang="ru-RU" sz="1800" baseline="0"/>
            </a:br>
            <a:r>
              <a:rPr lang="ru-RU" altLang="ru-RU" sz="1800" baseline="0"/>
              <a:t>и транспортных средствах, перевозящих опасные грузы;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Интеграция с существующими в регионе системами мониторинга;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Формирование и передача в компоненты СИСТЕМЫ-112 информации о внештатных ситуациях.</a:t>
            </a:r>
          </a:p>
          <a:p>
            <a:pPr>
              <a:spcBef>
                <a:spcPct val="50000"/>
              </a:spcBef>
            </a:pPr>
            <a:endParaRPr lang="ru-RU" altLang="ru-RU" sz="1800" baseline="0"/>
          </a:p>
        </p:txBody>
      </p:sp>
      <p:pic>
        <p:nvPicPr>
          <p:cNvPr id="3174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46291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8" y="70707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79152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11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4"/>
          <p:cNvSpPr txBox="1">
            <a:spLocks noChangeArrowheads="1"/>
          </p:cNvSpPr>
          <p:nvPr/>
        </p:nvSpPr>
        <p:spPr bwMode="auto">
          <a:xfrm>
            <a:off x="4395788" y="2651125"/>
            <a:ext cx="69119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Подсистема обеспечения информационной безопасности</a:t>
            </a:r>
          </a:p>
        </p:txBody>
      </p:sp>
      <p:pic>
        <p:nvPicPr>
          <p:cNvPr id="32770" name="Picture 5" descr="зам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725738"/>
            <a:ext cx="2493963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4583113" y="4073525"/>
            <a:ext cx="689927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pPr lvl="1"/>
            <a:endParaRPr lang="ru-RU" altLang="ru-RU" sz="2000" baseline="0"/>
          </a:p>
          <a:p>
            <a:pPr lvl="1"/>
            <a:r>
              <a:rPr lang="ru-RU" altLang="ru-RU" sz="2000" baseline="0"/>
              <a:t>Обеспечение  защиты  информации  и  средств  </a:t>
            </a:r>
            <a:br>
              <a:rPr lang="ru-RU" altLang="ru-RU" sz="2000" baseline="0"/>
            </a:br>
            <a:r>
              <a:rPr lang="ru-RU" altLang="ru-RU" sz="2000" baseline="0"/>
              <a:t>ее обработки в СИСТЕМЕ-112 ;</a:t>
            </a:r>
          </a:p>
          <a:p>
            <a:pPr lvl="1"/>
            <a:endParaRPr lang="ru-RU" altLang="ru-RU" sz="2000" baseline="0"/>
          </a:p>
          <a:p>
            <a:pPr lvl="1"/>
            <a:r>
              <a:rPr lang="ru-RU" altLang="ru-RU" sz="2000" baseline="0"/>
              <a:t>Защита персональных данных, хранящихся </a:t>
            </a:r>
            <a:br>
              <a:rPr lang="ru-RU" altLang="ru-RU" sz="2000" baseline="0"/>
            </a:br>
            <a:r>
              <a:rPr lang="ru-RU" altLang="ru-RU" sz="2000" baseline="0"/>
              <a:t>в СИСТЕМЕ-112;</a:t>
            </a:r>
          </a:p>
          <a:p>
            <a:pPr lvl="1"/>
            <a:endParaRPr lang="ru-RU" altLang="ru-RU" sz="2000" baseline="0"/>
          </a:p>
          <a:p>
            <a:pPr lvl="1"/>
            <a:r>
              <a:rPr lang="ru-RU" altLang="ru-RU" sz="2000" baseline="0"/>
              <a:t>Защита СИСТЕМЫ-112 от деструктивного информационного взаимодействия;</a:t>
            </a:r>
          </a:p>
          <a:p>
            <a:pPr lvl="1"/>
            <a:endParaRPr lang="ru-RU" altLang="ru-RU" sz="2000" baseline="0"/>
          </a:p>
          <a:p>
            <a:pPr lvl="1"/>
            <a:r>
              <a:rPr lang="ru-RU" altLang="ru-RU" sz="2000" baseline="0"/>
              <a:t>Защита СИСТЕМЫ-112 от угроз и рисков утечки информации.</a:t>
            </a:r>
          </a:p>
          <a:p>
            <a:pPr lvl="1">
              <a:spcBef>
                <a:spcPct val="50000"/>
              </a:spcBef>
            </a:pPr>
            <a:endParaRPr lang="ru-RU" altLang="ru-RU" sz="2000" baseline="0"/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489902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57626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667702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75803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 Box 11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6700838" y="2855913"/>
            <a:ext cx="46196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="1" baseline="0" dirty="0"/>
              <a:t>обеспечение приема вызовов</a:t>
            </a:r>
            <a:r>
              <a:rPr lang="ru-RU" altLang="ru-RU" sz="1800" baseline="0" dirty="0"/>
              <a:t> от населения </a:t>
            </a:r>
            <a:r>
              <a:rPr lang="ru-RU" altLang="ru-RU" sz="1800" baseline="0" dirty="0" smtClean="0"/>
              <a:t>субъекта </a:t>
            </a:r>
            <a:r>
              <a:rPr lang="ru-RU" altLang="ru-RU" sz="1800" baseline="0" dirty="0"/>
              <a:t>Российской Федерации и их передачи </a:t>
            </a:r>
            <a:r>
              <a:rPr lang="ru-RU" altLang="ru-RU" sz="1800" baseline="0" dirty="0" smtClean="0"/>
              <a:t>в экстренные службы,</a:t>
            </a:r>
            <a:endParaRPr lang="ru-RU" altLang="ru-RU" sz="1800" baseline="0" dirty="0"/>
          </a:p>
          <a:p>
            <a:pPr>
              <a:buFontTx/>
              <a:buChar char="-"/>
            </a:pPr>
            <a:endParaRPr lang="ru-RU" altLang="ru-RU" sz="1800" b="1" baseline="0" dirty="0"/>
          </a:p>
          <a:p>
            <a:r>
              <a:rPr lang="ru-RU" altLang="ru-RU" sz="1800" b="1" baseline="0" dirty="0"/>
              <a:t>централизованное хранение данных</a:t>
            </a:r>
            <a:r>
              <a:rPr lang="ru-RU" altLang="ru-RU" sz="1800" baseline="0" dirty="0"/>
              <a:t> в СИСТЕМЕ-112, </a:t>
            </a:r>
          </a:p>
          <a:p>
            <a:pPr>
              <a:buFontTx/>
              <a:buChar char="-"/>
            </a:pPr>
            <a:endParaRPr lang="ru-RU" altLang="ru-RU" sz="1800" baseline="0" dirty="0"/>
          </a:p>
          <a:p>
            <a:r>
              <a:rPr lang="ru-RU" altLang="ru-RU" sz="1800" b="1" baseline="0" dirty="0"/>
              <a:t>взаимодействие </a:t>
            </a:r>
            <a:r>
              <a:rPr lang="ru-RU" altLang="ru-RU" sz="1800" baseline="0" dirty="0"/>
              <a:t>с региональным </a:t>
            </a:r>
            <a:r>
              <a:rPr lang="ru-RU" altLang="ru-RU" sz="1800" b="1" baseline="0" dirty="0"/>
              <a:t>ЦУКС МЧС России</a:t>
            </a:r>
            <a:r>
              <a:rPr lang="ru-RU" altLang="ru-RU" sz="1800" baseline="0" dirty="0"/>
              <a:t>, </a:t>
            </a:r>
            <a:r>
              <a:rPr lang="ru-RU" altLang="ru-RU" sz="1800" b="1" baseline="0" dirty="0"/>
              <a:t>навигационно-информационным центром</a:t>
            </a:r>
            <a:r>
              <a:rPr lang="ru-RU" altLang="ru-RU" sz="1800" baseline="0" dirty="0"/>
              <a:t> (НИЦ) системы экстренного реагирования </a:t>
            </a:r>
            <a:br>
              <a:rPr lang="ru-RU" altLang="ru-RU" sz="1800" baseline="0" dirty="0"/>
            </a:br>
            <a:r>
              <a:rPr lang="ru-RU" altLang="ru-RU" sz="1800" baseline="0" dirty="0"/>
              <a:t>при авариях «ЭРА-ГЛОНАС» (далее – </a:t>
            </a:r>
            <a:r>
              <a:rPr lang="ru-RU" altLang="ru-RU" sz="1800" b="1" baseline="0" dirty="0"/>
              <a:t>система «ЭРА-ГЛОНАСС»</a:t>
            </a:r>
            <a:r>
              <a:rPr lang="ru-RU" altLang="ru-RU" sz="1800" baseline="0" dirty="0"/>
              <a:t>), </a:t>
            </a:r>
            <a:r>
              <a:rPr lang="ru-RU" altLang="ru-RU" sz="1800" b="1" baseline="0" dirty="0"/>
              <a:t>ЕДДС и ДДС</a:t>
            </a:r>
          </a:p>
          <a:p>
            <a:pPr>
              <a:buFontTx/>
              <a:buChar char="-"/>
            </a:pPr>
            <a:endParaRPr lang="ru-RU" altLang="ru-RU" sz="1800" baseline="0" dirty="0"/>
          </a:p>
        </p:txBody>
      </p:sp>
      <p:sp>
        <p:nvSpPr>
          <p:cNvPr id="33794" name="Rectangle 9"/>
          <p:cNvSpPr>
            <a:spLocks noChangeArrowheads="1"/>
          </p:cNvSpPr>
          <p:nvPr/>
        </p:nvSpPr>
        <p:spPr bwMode="auto">
          <a:xfrm>
            <a:off x="1057275" y="2206625"/>
            <a:ext cx="4713288" cy="7546975"/>
          </a:xfrm>
          <a:prstGeom prst="rect">
            <a:avLst/>
          </a:prstGeom>
          <a:solidFill>
            <a:srgbClr val="CD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33795" name="Text Box 7"/>
          <p:cNvSpPr txBox="1">
            <a:spLocks noChangeArrowheads="1"/>
          </p:cNvSpPr>
          <p:nvPr/>
        </p:nvSpPr>
        <p:spPr bwMode="auto">
          <a:xfrm>
            <a:off x="1262063" y="5546725"/>
            <a:ext cx="413067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ru-RU" altLang="ru-RU" sz="2200" baseline="0">
                <a:solidFill>
                  <a:srgbClr val="0033CC"/>
                </a:solidFill>
              </a:rPr>
              <a:t>Основным интегрирующим объектом СИСТЕМЫ-112 субъекта Российской Федерации является</a:t>
            </a:r>
            <a:br>
              <a:rPr lang="ru-RU" altLang="ru-RU" sz="2200" baseline="0">
                <a:solidFill>
                  <a:srgbClr val="0033CC"/>
                </a:solidFill>
              </a:rPr>
            </a:br>
            <a:r>
              <a:rPr lang="ru-RU" altLang="ru-RU" sz="2200" baseline="0">
                <a:solidFill>
                  <a:srgbClr val="0033CC"/>
                </a:solidFill>
              </a:rPr>
              <a:t> </a:t>
            </a:r>
            <a:r>
              <a:rPr lang="ru-RU" altLang="ru-RU" sz="2200" b="1" baseline="0">
                <a:solidFill>
                  <a:srgbClr val="0033CC"/>
                </a:solidFill>
              </a:rPr>
              <a:t>Центр обработки вызовов</a:t>
            </a:r>
            <a:r>
              <a:rPr lang="ru-RU" altLang="ru-RU" sz="2200" baseline="0">
                <a:solidFill>
                  <a:srgbClr val="0033CC"/>
                </a:solidFill>
              </a:rPr>
              <a:t> (ЦОВ), который создается </a:t>
            </a:r>
            <a:br>
              <a:rPr lang="ru-RU" altLang="ru-RU" sz="2200" baseline="0">
                <a:solidFill>
                  <a:srgbClr val="0033CC"/>
                </a:solidFill>
              </a:rPr>
            </a:br>
            <a:r>
              <a:rPr lang="ru-RU" altLang="ru-RU" sz="2200" baseline="0">
                <a:solidFill>
                  <a:srgbClr val="0033CC"/>
                </a:solidFill>
              </a:rPr>
              <a:t>на территории административного центра субъекта Российской Федерации для следующих целей:</a:t>
            </a:r>
          </a:p>
          <a:p>
            <a:pPr>
              <a:spcBef>
                <a:spcPct val="50000"/>
              </a:spcBef>
            </a:pPr>
            <a:endParaRPr lang="ru-RU" altLang="ru-RU" sz="2200" baseline="0">
              <a:solidFill>
                <a:srgbClr val="0033CC"/>
              </a:solidFill>
            </a:endParaRP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251" y="2217738"/>
            <a:ext cx="471257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0" y="299720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4651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546258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4" descr="элемент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292100"/>
            <a:ext cx="1770062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Text Box 16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4"/>
          <p:cNvSpPr txBox="1">
            <a:spLocks noChangeArrowheads="1"/>
          </p:cNvSpPr>
          <p:nvPr/>
        </p:nvSpPr>
        <p:spPr bwMode="auto">
          <a:xfrm>
            <a:off x="1550988" y="2895600"/>
            <a:ext cx="42132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3200" b="1" baseline="0">
                <a:solidFill>
                  <a:srgbClr val="EC6608"/>
                </a:solidFill>
              </a:rPr>
              <a:t>Резервный центр обработки вызовов</a:t>
            </a:r>
            <a:r>
              <a:rPr lang="ru-RU" altLang="ru-RU" sz="3200" baseline="0">
                <a:solidFill>
                  <a:srgbClr val="EC6608"/>
                </a:solidFill>
              </a:rPr>
              <a:t> </a:t>
            </a:r>
            <a:r>
              <a:rPr lang="ru-RU" altLang="ru-RU" sz="2000" b="1" baseline="0">
                <a:solidFill>
                  <a:srgbClr val="EC6608"/>
                </a:solidFill>
              </a:rPr>
              <a:t>(РЦОВ)</a:t>
            </a:r>
            <a:r>
              <a:rPr lang="ru-RU" altLang="ru-RU" b="1" baseline="0"/>
              <a:t> </a:t>
            </a:r>
            <a:r>
              <a:rPr lang="ru-RU" altLang="ru-RU" sz="2000" b="1" baseline="0"/>
              <a:t>создается</a:t>
            </a:r>
            <a:r>
              <a:rPr lang="ru-RU" altLang="ru-RU" sz="2000" baseline="0"/>
              <a:t> на территории административного центра субъекта Российской Федерации, как правило, </a:t>
            </a:r>
            <a:br>
              <a:rPr lang="ru-RU" altLang="ru-RU" sz="2000" baseline="0"/>
            </a:br>
            <a:r>
              <a:rPr lang="ru-RU" altLang="ru-RU" sz="2000" baseline="0"/>
              <a:t>на базе учебно-методического центра по гражданской обороне и чрезвычайным ситуациям, </a:t>
            </a:r>
            <a:br>
              <a:rPr lang="ru-RU" altLang="ru-RU" sz="2000" baseline="0"/>
            </a:br>
            <a:r>
              <a:rPr lang="ru-RU" altLang="ru-RU" sz="2000" b="1" baseline="0"/>
              <a:t>с целью резервирования ЦОВ и обучения персонала СИСТЕМЫ-112</a:t>
            </a:r>
            <a:r>
              <a:rPr lang="ru-RU" altLang="ru-RU" sz="2000" baseline="0"/>
              <a:t>. 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При полном развертывании РЦОВ обеспечивает выполнение функций ЦОВ в полном объеме.</a:t>
            </a:r>
            <a:endParaRPr lang="ru-RU" altLang="ru-RU" baseline="0"/>
          </a:p>
        </p:txBody>
      </p:sp>
      <p:sp>
        <p:nvSpPr>
          <p:cNvPr id="34818" name="Text Box 5"/>
          <p:cNvSpPr txBox="1">
            <a:spLocks noChangeArrowheads="1"/>
          </p:cNvSpPr>
          <p:nvPr/>
        </p:nvSpPr>
        <p:spPr bwMode="auto">
          <a:xfrm>
            <a:off x="6997700" y="3100388"/>
            <a:ext cx="4364038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 baseline="0"/>
              <a:t>При выходе из строя ЦОВ переход на РЦОВ осуществляется поэтапно:</a:t>
            </a:r>
            <a:r>
              <a:rPr lang="ru-RU" altLang="ru-RU" sz="2000" baseline="0"/>
              <a:t> </a:t>
            </a:r>
          </a:p>
          <a:p>
            <a:endParaRPr lang="ru-RU" altLang="ru-RU" sz="2000" b="1" baseline="0"/>
          </a:p>
          <a:p>
            <a:r>
              <a:rPr lang="ru-RU" altLang="ru-RU" sz="2000" b="1" baseline="0"/>
              <a:t>на первом этапе</a:t>
            </a:r>
            <a:r>
              <a:rPr lang="ru-RU" altLang="ru-RU" sz="2000" baseline="0"/>
              <a:t> обработку вызовов осуществляет дежурная смена РЦОВ и сотрудники РЦОВ, допущенные к несению дежурства, в том числе из числа обучаемых; </a:t>
            </a:r>
          </a:p>
          <a:p>
            <a:endParaRPr lang="ru-RU" altLang="ru-RU" sz="2000" b="1" baseline="0"/>
          </a:p>
          <a:p>
            <a:r>
              <a:rPr lang="ru-RU" altLang="ru-RU" sz="2000" b="1" baseline="0"/>
              <a:t>на втором этапе</a:t>
            </a:r>
            <a:r>
              <a:rPr lang="ru-RU" altLang="ru-RU" sz="2000" baseline="0"/>
              <a:t> к обработке вызовов подключаются прибывающие для усиления сотрудники дежурных смен РЦОВ и ЦОВ. </a:t>
            </a:r>
          </a:p>
        </p:txBody>
      </p:sp>
      <p:pic>
        <p:nvPicPr>
          <p:cNvPr id="34819" name="Picture 6" descr="элемент 4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517525"/>
            <a:ext cx="16573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80" descr="карта__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2289175"/>
            <a:ext cx="7985125" cy="718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Line 81"/>
          <p:cNvSpPr>
            <a:spLocks noChangeShapeType="1"/>
          </p:cNvSpPr>
          <p:nvPr/>
        </p:nvSpPr>
        <p:spPr bwMode="auto">
          <a:xfrm>
            <a:off x="1219200" y="9169400"/>
            <a:ext cx="965200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5843" name="Text Box 82"/>
          <p:cNvSpPr txBox="1">
            <a:spLocks noChangeArrowheads="1"/>
          </p:cNvSpPr>
          <p:nvPr/>
        </p:nvSpPr>
        <p:spPr bwMode="auto">
          <a:xfrm>
            <a:off x="2222500" y="8991600"/>
            <a:ext cx="254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Границы субъекта РФ</a:t>
            </a:r>
          </a:p>
        </p:txBody>
      </p:sp>
      <p:pic>
        <p:nvPicPr>
          <p:cNvPr id="2051" name="Picture 3" descr="элемент 4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3430588"/>
            <a:ext cx="7096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элемент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4364038"/>
            <a:ext cx="7747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4503738"/>
            <a:ext cx="61118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3" y="5454650"/>
            <a:ext cx="98425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5661025"/>
            <a:ext cx="22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5" y="848042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7102475"/>
            <a:ext cx="2476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38" y="7037388"/>
            <a:ext cx="25876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13" y="5284788"/>
            <a:ext cx="276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3236913"/>
            <a:ext cx="25717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7150100"/>
            <a:ext cx="22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Text Box 14"/>
          <p:cNvSpPr txBox="1">
            <a:spLocks noChangeArrowheads="1"/>
          </p:cNvSpPr>
          <p:nvPr/>
        </p:nvSpPr>
        <p:spPr bwMode="auto">
          <a:xfrm>
            <a:off x="9464675" y="8477250"/>
            <a:ext cx="2436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aseline="0"/>
              <a:t>ЦОВ ЕДДС СИСТЕМЫ-112 </a:t>
            </a:r>
            <a:br>
              <a:rPr lang="ru-RU" altLang="ru-RU" sz="1800" baseline="0"/>
            </a:br>
            <a:r>
              <a:rPr lang="ru-RU" altLang="ru-RU" sz="1800" baseline="0"/>
              <a:t>в районе</a:t>
            </a:r>
          </a:p>
        </p:txBody>
      </p:sp>
      <p:sp>
        <p:nvSpPr>
          <p:cNvPr id="2" name="Двойная стрелка влево/вправо 1"/>
          <p:cNvSpPr>
            <a:spLocks noChangeArrowheads="1"/>
          </p:cNvSpPr>
          <p:nvPr/>
        </p:nvSpPr>
        <p:spPr bwMode="auto">
          <a:xfrm rot="2190816">
            <a:off x="6026150" y="6419850"/>
            <a:ext cx="1658938" cy="307975"/>
          </a:xfrm>
          <a:prstGeom prst="leftRightArrow">
            <a:avLst>
              <a:gd name="adj1" fmla="val 36630"/>
              <a:gd name="adj2" fmla="val 86634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pic>
        <p:nvPicPr>
          <p:cNvPr id="35857" name="Picture 10" descr="авария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11233150"/>
            <a:ext cx="1525587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8" name="Picture 11" descr="пожарная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1533188"/>
            <a:ext cx="269081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9" name="Picture 12" descr="полиция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288" y="11663363"/>
            <a:ext cx="2252662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0" name="Picture 13" descr="скорая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675" y="11737975"/>
            <a:ext cx="250666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1" name="Picture 15" descr="телефон_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9869488"/>
            <a:ext cx="1604963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Picture 9" descr="чел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475663" y="11533188"/>
            <a:ext cx="1143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5863" name="Рисунок 24" descr="map_sbory (4)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11218863"/>
            <a:ext cx="2014537" cy="1892300"/>
          </a:xfrm>
          <a:prstGeom prst="rect">
            <a:avLst/>
          </a:prstGeom>
          <a:noFill/>
          <a:ln w="38100">
            <a:solidFill>
              <a:srgbClr val="89A4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Рисунок 25" descr="карточка_112 (2)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1401425"/>
            <a:ext cx="1884363" cy="1843088"/>
          </a:xfrm>
          <a:prstGeom prst="rect">
            <a:avLst/>
          </a:prstGeom>
          <a:noFill/>
          <a:ln w="47625">
            <a:solidFill>
              <a:srgbClr val="89A4A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Двойная стрелка влево/вправо 23"/>
          <p:cNvSpPr>
            <a:spLocks noChangeArrowheads="1"/>
          </p:cNvSpPr>
          <p:nvPr/>
        </p:nvSpPr>
        <p:spPr bwMode="auto">
          <a:xfrm rot="-172214">
            <a:off x="6286500" y="5432425"/>
            <a:ext cx="2398713" cy="301625"/>
          </a:xfrm>
          <a:prstGeom prst="leftRightArrow">
            <a:avLst>
              <a:gd name="adj1" fmla="val 36630"/>
              <a:gd name="adj2" fmla="val 81809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27" name="Двойная стрелка влево/вправо 26"/>
          <p:cNvSpPr>
            <a:spLocks noChangeArrowheads="1"/>
          </p:cNvSpPr>
          <p:nvPr/>
        </p:nvSpPr>
        <p:spPr bwMode="auto">
          <a:xfrm rot="-3087735">
            <a:off x="5695156" y="4391820"/>
            <a:ext cx="2257425" cy="309562"/>
          </a:xfrm>
          <a:prstGeom prst="leftRightArrow">
            <a:avLst>
              <a:gd name="adj1" fmla="val 36630"/>
              <a:gd name="adj2" fmla="val 92572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28" name="Двойная стрелка влево/вправо 27"/>
          <p:cNvSpPr>
            <a:spLocks noChangeArrowheads="1"/>
          </p:cNvSpPr>
          <p:nvPr/>
        </p:nvSpPr>
        <p:spPr bwMode="auto">
          <a:xfrm>
            <a:off x="3792538" y="5661025"/>
            <a:ext cx="1611312" cy="304800"/>
          </a:xfrm>
          <a:prstGeom prst="leftRightArrow">
            <a:avLst>
              <a:gd name="adj1" fmla="val 36630"/>
              <a:gd name="adj2" fmla="val 81548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29" name="Двойная стрелка влево/вправо 28"/>
          <p:cNvSpPr>
            <a:spLocks noChangeArrowheads="1"/>
          </p:cNvSpPr>
          <p:nvPr/>
        </p:nvSpPr>
        <p:spPr bwMode="auto">
          <a:xfrm rot="-2631146">
            <a:off x="4313238" y="6551613"/>
            <a:ext cx="1416050" cy="314325"/>
          </a:xfrm>
          <a:prstGeom prst="leftRightArrow">
            <a:avLst>
              <a:gd name="adj1" fmla="val 36630"/>
              <a:gd name="adj2" fmla="val 81404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0" name="Двойная стрелка влево/вправо 29"/>
          <p:cNvSpPr>
            <a:spLocks noChangeArrowheads="1"/>
          </p:cNvSpPr>
          <p:nvPr/>
        </p:nvSpPr>
        <p:spPr bwMode="auto">
          <a:xfrm rot="1319135">
            <a:off x="6053138" y="6394450"/>
            <a:ext cx="2609850" cy="269875"/>
          </a:xfrm>
          <a:prstGeom prst="leftRightArrow">
            <a:avLst>
              <a:gd name="adj1" fmla="val 36630"/>
              <a:gd name="adj2" fmla="val 81305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5" name="Двойная стрелка влево/вправо 34"/>
          <p:cNvSpPr>
            <a:spLocks noChangeArrowheads="1"/>
          </p:cNvSpPr>
          <p:nvPr/>
        </p:nvSpPr>
        <p:spPr bwMode="auto">
          <a:xfrm rot="-7313999">
            <a:off x="5552282" y="6380956"/>
            <a:ext cx="823912" cy="104775"/>
          </a:xfrm>
          <a:prstGeom prst="leftRightArrow">
            <a:avLst>
              <a:gd name="adj1" fmla="val 36630"/>
              <a:gd name="adj2" fmla="val 93089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4" name="Двойная стрелка влево/вправо 33"/>
          <p:cNvSpPr>
            <a:spLocks noChangeArrowheads="1"/>
          </p:cNvSpPr>
          <p:nvPr/>
        </p:nvSpPr>
        <p:spPr bwMode="auto">
          <a:xfrm rot="-6374590">
            <a:off x="5409407" y="6500018"/>
            <a:ext cx="971550" cy="112713"/>
          </a:xfrm>
          <a:prstGeom prst="leftRightArrow">
            <a:avLst>
              <a:gd name="adj1" fmla="val 36630"/>
              <a:gd name="adj2" fmla="val 92063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3" name="Двойная стрелка влево/вправо 32"/>
          <p:cNvSpPr>
            <a:spLocks noChangeArrowheads="1"/>
          </p:cNvSpPr>
          <p:nvPr/>
        </p:nvSpPr>
        <p:spPr bwMode="auto">
          <a:xfrm rot="-5574644">
            <a:off x="5216525" y="6621463"/>
            <a:ext cx="1162050" cy="107950"/>
          </a:xfrm>
          <a:prstGeom prst="leftRightArrow">
            <a:avLst>
              <a:gd name="adj1" fmla="val 36630"/>
              <a:gd name="adj2" fmla="val 103062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2" name="Двойная стрелка влево/вправо 31"/>
          <p:cNvSpPr>
            <a:spLocks noChangeArrowheads="1"/>
          </p:cNvSpPr>
          <p:nvPr/>
        </p:nvSpPr>
        <p:spPr bwMode="auto">
          <a:xfrm rot="-5011835">
            <a:off x="4963319" y="6766719"/>
            <a:ext cx="1447800" cy="109538"/>
          </a:xfrm>
          <a:prstGeom prst="leftRightArrow">
            <a:avLst>
              <a:gd name="adj1" fmla="val 36630"/>
              <a:gd name="adj2" fmla="val 93439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2935" y="6661256"/>
            <a:ext cx="647467" cy="4387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71106" y="6946845"/>
            <a:ext cx="590718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99337" y="7218258"/>
            <a:ext cx="624448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55312" y="7464732"/>
            <a:ext cx="1851295" cy="292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3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Антитеррор</a:t>
            </a:r>
          </a:p>
        </p:txBody>
      </p:sp>
      <p:sp>
        <p:nvSpPr>
          <p:cNvPr id="41" name="Двойная стрелка влево/вправо 40"/>
          <p:cNvSpPr>
            <a:spLocks noChangeArrowheads="1"/>
          </p:cNvSpPr>
          <p:nvPr/>
        </p:nvSpPr>
        <p:spPr bwMode="auto">
          <a:xfrm>
            <a:off x="7785100" y="3246438"/>
            <a:ext cx="477838" cy="107950"/>
          </a:xfrm>
          <a:prstGeom prst="leftRightArrow">
            <a:avLst>
              <a:gd name="adj1" fmla="val 36630"/>
              <a:gd name="adj2" fmla="val 81746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40" name="Двойная стрелка влево/вправо 39"/>
          <p:cNvSpPr>
            <a:spLocks noChangeArrowheads="1"/>
          </p:cNvSpPr>
          <p:nvPr/>
        </p:nvSpPr>
        <p:spPr bwMode="auto">
          <a:xfrm rot="-5400000">
            <a:off x="7550150" y="3021013"/>
            <a:ext cx="508000" cy="101600"/>
          </a:xfrm>
          <a:prstGeom prst="leftRightArrow">
            <a:avLst>
              <a:gd name="adj1" fmla="val 36630"/>
              <a:gd name="adj2" fmla="val 92755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39" name="Двойная стрелка влево/вправо 38"/>
          <p:cNvSpPr>
            <a:spLocks noChangeArrowheads="1"/>
          </p:cNvSpPr>
          <p:nvPr/>
        </p:nvSpPr>
        <p:spPr bwMode="auto">
          <a:xfrm rot="-2952821">
            <a:off x="7694613" y="3070225"/>
            <a:ext cx="508000" cy="101600"/>
          </a:xfrm>
          <a:prstGeom prst="leftRightArrow">
            <a:avLst>
              <a:gd name="adj1" fmla="val 36630"/>
              <a:gd name="adj2" fmla="val 92755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45" name="Двойная стрелка влево/вправо 44"/>
          <p:cNvSpPr>
            <a:spLocks noChangeArrowheads="1"/>
          </p:cNvSpPr>
          <p:nvPr/>
        </p:nvSpPr>
        <p:spPr bwMode="auto">
          <a:xfrm>
            <a:off x="9047163" y="5314950"/>
            <a:ext cx="477837" cy="107950"/>
          </a:xfrm>
          <a:prstGeom prst="leftRightArrow">
            <a:avLst>
              <a:gd name="adj1" fmla="val 36630"/>
              <a:gd name="adj2" fmla="val 81746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46" name="Двойная стрелка влево/вправо 45"/>
          <p:cNvSpPr>
            <a:spLocks noChangeArrowheads="1"/>
          </p:cNvSpPr>
          <p:nvPr/>
        </p:nvSpPr>
        <p:spPr bwMode="auto">
          <a:xfrm rot="-5400000">
            <a:off x="8812213" y="5089525"/>
            <a:ext cx="508000" cy="101600"/>
          </a:xfrm>
          <a:prstGeom prst="leftRightArrow">
            <a:avLst>
              <a:gd name="adj1" fmla="val 36630"/>
              <a:gd name="adj2" fmla="val 92755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48" name="Двойная стрелка влево/вправо 47"/>
          <p:cNvSpPr>
            <a:spLocks noChangeArrowheads="1"/>
          </p:cNvSpPr>
          <p:nvPr/>
        </p:nvSpPr>
        <p:spPr bwMode="auto">
          <a:xfrm rot="-2952821">
            <a:off x="8956675" y="5138738"/>
            <a:ext cx="508000" cy="101600"/>
          </a:xfrm>
          <a:prstGeom prst="leftRightArrow">
            <a:avLst>
              <a:gd name="adj1" fmla="val 36630"/>
              <a:gd name="adj2" fmla="val 92755"/>
            </a:avLst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43422" y="2451282"/>
            <a:ext cx="649055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92762" y="2599306"/>
            <a:ext cx="589667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53323" y="3074418"/>
            <a:ext cx="626037" cy="43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11679" y="4515274"/>
            <a:ext cx="649056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29905" y="4655651"/>
            <a:ext cx="590720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13347" y="5139644"/>
            <a:ext cx="624450" cy="437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grpSp>
        <p:nvGrpSpPr>
          <p:cNvPr id="4" name="Группа 3"/>
          <p:cNvGrpSpPr>
            <a:grpSpLocks/>
          </p:cNvGrpSpPr>
          <p:nvPr/>
        </p:nvGrpSpPr>
        <p:grpSpPr bwMode="auto">
          <a:xfrm flipV="1">
            <a:off x="8834438" y="7108825"/>
            <a:ext cx="511175" cy="566738"/>
            <a:chOff x="6788148" y="4022725"/>
            <a:chExt cx="382588" cy="392113"/>
          </a:xfrm>
        </p:grpSpPr>
        <p:sp>
          <p:nvSpPr>
            <p:cNvPr id="35918" name="Двойная стрелка влево/вправо 54"/>
            <p:cNvSpPr>
              <a:spLocks noChangeArrowheads="1"/>
            </p:cNvSpPr>
            <p:nvPr/>
          </p:nvSpPr>
          <p:spPr bwMode="auto">
            <a:xfrm>
              <a:off x="6811961" y="4324350"/>
              <a:ext cx="358775" cy="76200"/>
            </a:xfrm>
            <a:prstGeom prst="leftRightArrow">
              <a:avLst>
                <a:gd name="adj1" fmla="val 36630"/>
                <a:gd name="adj2" fmla="val 86952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9" name="Двойная стрелка влево/вправо 55"/>
            <p:cNvSpPr>
              <a:spLocks noChangeArrowheads="1"/>
            </p:cNvSpPr>
            <p:nvPr/>
          </p:nvSpPr>
          <p:spPr bwMode="auto">
            <a:xfrm rot="-5400000">
              <a:off x="6647654" y="4163219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20" name="Двойная стрелка влево/вправо 56"/>
            <p:cNvSpPr>
              <a:spLocks noChangeArrowheads="1"/>
            </p:cNvSpPr>
            <p:nvPr/>
          </p:nvSpPr>
          <p:spPr bwMode="auto">
            <a:xfrm rot="-2952821">
              <a:off x="6755604" y="4198144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315450" y="7038523"/>
            <a:ext cx="48886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00359" y="7398014"/>
            <a:ext cx="590195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736013" y="7515176"/>
            <a:ext cx="625506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grpSp>
        <p:nvGrpSpPr>
          <p:cNvPr id="62" name="Группа 61"/>
          <p:cNvGrpSpPr>
            <a:grpSpLocks/>
          </p:cNvGrpSpPr>
          <p:nvPr/>
        </p:nvGrpSpPr>
        <p:grpSpPr bwMode="auto">
          <a:xfrm rot="2317239" flipV="1">
            <a:off x="7202488" y="6961188"/>
            <a:ext cx="252412" cy="719137"/>
            <a:chOff x="6384197" y="4018590"/>
            <a:chExt cx="190542" cy="498320"/>
          </a:xfrm>
        </p:grpSpPr>
        <p:sp>
          <p:nvSpPr>
            <p:cNvPr id="35915" name="Двойная стрелка влево/вправо 62"/>
            <p:cNvSpPr>
              <a:spLocks noChangeArrowheads="1"/>
            </p:cNvSpPr>
            <p:nvPr/>
          </p:nvSpPr>
          <p:spPr bwMode="auto">
            <a:xfrm rot="-5990646">
              <a:off x="6305570" y="4205303"/>
              <a:ext cx="455881" cy="82456"/>
            </a:xfrm>
            <a:prstGeom prst="leftRightArrow">
              <a:avLst>
                <a:gd name="adj1" fmla="val 36630"/>
                <a:gd name="adj2" fmla="val 86950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6" name="Двойная стрелка влево/вправо 63"/>
            <p:cNvSpPr>
              <a:spLocks noChangeArrowheads="1"/>
            </p:cNvSpPr>
            <p:nvPr/>
          </p:nvSpPr>
          <p:spPr bwMode="auto">
            <a:xfrm rot="-7694535">
              <a:off x="6198598" y="4255111"/>
              <a:ext cx="447398" cy="76200"/>
            </a:xfrm>
            <a:prstGeom prst="leftRightArrow">
              <a:avLst>
                <a:gd name="adj1" fmla="val 36630"/>
                <a:gd name="adj2" fmla="val 86956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7" name="Двойная стрелка влево/вправо 64"/>
            <p:cNvSpPr>
              <a:spLocks noChangeArrowheads="1"/>
            </p:cNvSpPr>
            <p:nvPr/>
          </p:nvSpPr>
          <p:spPr bwMode="auto">
            <a:xfrm rot="-6813739">
              <a:off x="6247723" y="4223987"/>
              <a:ext cx="454164" cy="76200"/>
            </a:xfrm>
            <a:prstGeom prst="leftRightArrow">
              <a:avLst>
                <a:gd name="adj1" fmla="val 36630"/>
                <a:gd name="adj2" fmla="val 86947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694296" y="7546950"/>
            <a:ext cx="624444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601643" y="7346300"/>
            <a:ext cx="591249" cy="43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499605" y="7148150"/>
            <a:ext cx="648526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grpSp>
        <p:nvGrpSpPr>
          <p:cNvPr id="69" name="Группа 68"/>
          <p:cNvGrpSpPr>
            <a:grpSpLocks/>
          </p:cNvGrpSpPr>
          <p:nvPr/>
        </p:nvGrpSpPr>
        <p:grpSpPr bwMode="auto">
          <a:xfrm rot="626233" flipV="1">
            <a:off x="4270375" y="7475538"/>
            <a:ext cx="509588" cy="566737"/>
            <a:chOff x="6788148" y="4022725"/>
            <a:chExt cx="382588" cy="392113"/>
          </a:xfrm>
        </p:grpSpPr>
        <p:sp>
          <p:nvSpPr>
            <p:cNvPr id="35912" name="Двойная стрелка влево/вправо 69"/>
            <p:cNvSpPr>
              <a:spLocks noChangeArrowheads="1"/>
            </p:cNvSpPr>
            <p:nvPr/>
          </p:nvSpPr>
          <p:spPr bwMode="auto">
            <a:xfrm>
              <a:off x="6811961" y="4324350"/>
              <a:ext cx="358775" cy="76200"/>
            </a:xfrm>
            <a:prstGeom prst="leftRightArrow">
              <a:avLst>
                <a:gd name="adj1" fmla="val 36630"/>
                <a:gd name="adj2" fmla="val 86952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3" name="Двойная стрелка влево/вправо 70"/>
            <p:cNvSpPr>
              <a:spLocks noChangeArrowheads="1"/>
            </p:cNvSpPr>
            <p:nvPr/>
          </p:nvSpPr>
          <p:spPr bwMode="auto">
            <a:xfrm rot="-5400000">
              <a:off x="6647654" y="4163219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4" name="Двойная стрелка влево/вправо 71"/>
            <p:cNvSpPr>
              <a:spLocks noChangeArrowheads="1"/>
            </p:cNvSpPr>
            <p:nvPr/>
          </p:nvSpPr>
          <p:spPr bwMode="auto">
            <a:xfrm rot="-2952821">
              <a:off x="6755604" y="4198144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988878" y="7920569"/>
            <a:ext cx="647468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415142" y="7850380"/>
            <a:ext cx="589667" cy="43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84305" y="7443119"/>
            <a:ext cx="625507" cy="4366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grpSp>
        <p:nvGrpSpPr>
          <p:cNvPr id="78" name="Группа 77"/>
          <p:cNvGrpSpPr>
            <a:grpSpLocks/>
          </p:cNvGrpSpPr>
          <p:nvPr/>
        </p:nvGrpSpPr>
        <p:grpSpPr bwMode="auto">
          <a:xfrm rot="9868954" flipV="1">
            <a:off x="2895600" y="5407025"/>
            <a:ext cx="511175" cy="565150"/>
            <a:chOff x="6788148" y="4022725"/>
            <a:chExt cx="382588" cy="392113"/>
          </a:xfrm>
        </p:grpSpPr>
        <p:sp>
          <p:nvSpPr>
            <p:cNvPr id="35909" name="Двойная стрелка влево/вправо 78"/>
            <p:cNvSpPr>
              <a:spLocks noChangeArrowheads="1"/>
            </p:cNvSpPr>
            <p:nvPr/>
          </p:nvSpPr>
          <p:spPr bwMode="auto">
            <a:xfrm>
              <a:off x="6811961" y="4324350"/>
              <a:ext cx="358775" cy="76200"/>
            </a:xfrm>
            <a:prstGeom prst="leftRightArrow">
              <a:avLst>
                <a:gd name="adj1" fmla="val 36630"/>
                <a:gd name="adj2" fmla="val 86952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0" name="Двойная стрелка влево/вправо 79"/>
            <p:cNvSpPr>
              <a:spLocks noChangeArrowheads="1"/>
            </p:cNvSpPr>
            <p:nvPr/>
          </p:nvSpPr>
          <p:spPr bwMode="auto">
            <a:xfrm rot="-5400000">
              <a:off x="6647654" y="4163219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  <p:sp>
          <p:nvSpPr>
            <p:cNvPr id="35911" name="Двойная стрелка влево/вправо 80"/>
            <p:cNvSpPr>
              <a:spLocks noChangeArrowheads="1"/>
            </p:cNvSpPr>
            <p:nvPr/>
          </p:nvSpPr>
          <p:spPr bwMode="auto">
            <a:xfrm rot="-2952821">
              <a:off x="6755604" y="4198144"/>
              <a:ext cx="357188" cy="76200"/>
            </a:xfrm>
            <a:prstGeom prst="leftRightArrow">
              <a:avLst>
                <a:gd name="adj1" fmla="val 36630"/>
                <a:gd name="adj2" fmla="val 86958"/>
              </a:avLst>
            </a:prstGeom>
            <a:solidFill>
              <a:srgbClr val="FF000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5419" tIns="62710" rIns="125419" bIns="62710" anchor="ctr"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baseline="0">
                <a:solidFill>
                  <a:srgbClr val="FF00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986368" y="4969673"/>
            <a:ext cx="649056" cy="437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4919" y="5286841"/>
            <a:ext cx="591248" cy="4379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09344" y="5750249"/>
            <a:ext cx="626039" cy="437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1400" b="1" baseline="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charset="0"/>
              </a:rPr>
              <a:t>03</a:t>
            </a:r>
          </a:p>
        </p:txBody>
      </p:sp>
      <p:pic>
        <p:nvPicPr>
          <p:cNvPr id="35906" name="Picture 77" descr="элемент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444500"/>
            <a:ext cx="7869238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07" name="Text Box 78"/>
          <p:cNvSpPr txBox="1">
            <a:spLocks noChangeArrowheads="1"/>
          </p:cNvSpPr>
          <p:nvPr/>
        </p:nvSpPr>
        <p:spPr bwMode="auto">
          <a:xfrm>
            <a:off x="1000125" y="990600"/>
            <a:ext cx="6116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400" b="1" baseline="0"/>
              <a:t>Структура СИСТЕМЫ-112</a:t>
            </a:r>
            <a:endParaRPr lang="ru-RU" altLang="ru-RU" sz="2400" baseline="0"/>
          </a:p>
        </p:txBody>
      </p:sp>
      <p:sp>
        <p:nvSpPr>
          <p:cNvPr id="35908" name="Text Box 79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3611 L -2.77778E-6 0.0057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5254 L 1.11111E-6 -4.81481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4" grpId="0" animBg="1"/>
      <p:bldP spid="33" grpId="0" animBg="1"/>
      <p:bldP spid="32" grpId="0" animBg="1"/>
      <p:bldP spid="41" grpId="0" animBg="1"/>
      <p:bldP spid="40" grpId="0" animBg="1"/>
      <p:bldP spid="39" grpId="0" animBg="1"/>
      <p:bldP spid="45" grpId="0" animBg="1"/>
      <p:bldP spid="46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2058988" y="2651125"/>
            <a:ext cx="9412287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3200" b="1" baseline="0">
                <a:solidFill>
                  <a:srgbClr val="EC6608"/>
                </a:solidFill>
              </a:rPr>
              <a:t>Структурные элементы СИСТЕМЫ-112</a:t>
            </a:r>
            <a:r>
              <a:rPr lang="ru-RU" altLang="ru-RU" sz="3200" baseline="0">
                <a:solidFill>
                  <a:srgbClr val="EC6608"/>
                </a:solidFill>
              </a:rPr>
              <a:t>,</a:t>
            </a:r>
            <a:r>
              <a:rPr lang="ru-RU" altLang="ru-RU" baseline="0"/>
              <a:t> предназначенные для приема вызовов от населения </a:t>
            </a:r>
            <a:r>
              <a:rPr lang="ru-RU" altLang="ru-RU" b="1" baseline="0"/>
              <a:t>муниципальных районов субъекта Российской Федерации по</a:t>
            </a:r>
            <a:r>
              <a:rPr lang="ru-RU" altLang="ru-RU" baseline="0"/>
              <a:t> единому телефонному номеру «112» </a:t>
            </a:r>
            <a:r>
              <a:rPr lang="ru-RU" altLang="ru-RU" b="1" baseline="0"/>
              <a:t>создаются на базе существующих ЕДДС муниципальных районов </a:t>
            </a:r>
            <a:r>
              <a:rPr lang="ru-RU" altLang="ru-RU" baseline="0"/>
              <a:t>субъекта Российской Федерации </a:t>
            </a:r>
            <a:br>
              <a:rPr lang="ru-RU" altLang="ru-RU" baseline="0"/>
            </a:br>
            <a:r>
              <a:rPr lang="ru-RU" altLang="ru-RU" baseline="0"/>
              <a:t>(далее ЦОВ ЕДДС).</a:t>
            </a:r>
          </a:p>
          <a:p>
            <a:r>
              <a:rPr lang="ru-RU" altLang="ru-RU" baseline="0"/>
              <a:t>ЦОВ ЕДДС предназначен для хранения данных </a:t>
            </a:r>
            <a:br>
              <a:rPr lang="ru-RU" altLang="ru-RU" baseline="0"/>
            </a:br>
            <a:r>
              <a:rPr lang="ru-RU" altLang="ru-RU" baseline="0"/>
              <a:t>СИСТЕМЫ-112, необходимых для её функционирования </a:t>
            </a:r>
            <a:br>
              <a:rPr lang="ru-RU" altLang="ru-RU" baseline="0"/>
            </a:br>
            <a:r>
              <a:rPr lang="ru-RU" altLang="ru-RU" baseline="0"/>
              <a:t>в границах соответствующего муниципального района, взаимодействия с ЦОВ, РЦОВ, ДДС </a:t>
            </a:r>
            <a:br>
              <a:rPr lang="ru-RU" altLang="ru-RU" baseline="0"/>
            </a:br>
            <a:r>
              <a:rPr lang="ru-RU" altLang="ru-RU" baseline="0"/>
              <a:t>(в рамках СИСТЕМЫ-112) и ЦОВ ЕДДС соседних муниципальных образований. 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21</a:t>
            </a:r>
          </a:p>
        </p:txBody>
      </p:sp>
      <p:pic>
        <p:nvPicPr>
          <p:cNvPr id="37891" name="Picture 4" descr="элемент 4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68325"/>
            <a:ext cx="16573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4"/>
          <p:cNvSpPr txBox="1">
            <a:spLocks noChangeArrowheads="1"/>
          </p:cNvSpPr>
          <p:nvPr/>
        </p:nvSpPr>
        <p:spPr bwMode="auto">
          <a:xfrm>
            <a:off x="1866900" y="2628900"/>
            <a:ext cx="9245600" cy="629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3200" b="1" baseline="0">
                <a:solidFill>
                  <a:srgbClr val="EC6608"/>
                </a:solidFill>
              </a:rPr>
              <a:t>Варианты построения СИСТЕМЫ-112 </a:t>
            </a:r>
            <a:br>
              <a:rPr lang="ru-RU" altLang="ru-RU" sz="3200" b="1" baseline="0">
                <a:solidFill>
                  <a:srgbClr val="EC6608"/>
                </a:solidFill>
              </a:rPr>
            </a:br>
            <a:r>
              <a:rPr lang="ru-RU" altLang="ru-RU" sz="3200" b="1" baseline="0">
                <a:solidFill>
                  <a:srgbClr val="EC6608"/>
                </a:solidFill>
              </a:rPr>
              <a:t>на территории субъекта Российской Федерации:</a:t>
            </a:r>
          </a:p>
          <a:p>
            <a:endParaRPr lang="ru-RU" altLang="ru-RU" sz="3200" baseline="0">
              <a:solidFill>
                <a:srgbClr val="EC6608"/>
              </a:solidFill>
            </a:endParaRPr>
          </a:p>
          <a:p>
            <a:r>
              <a:rPr lang="ru-RU" altLang="ru-RU" baseline="0"/>
              <a:t>В общем случае СИСТЕМА-112, создаваемая на территории субъекта Российской Федерации состоит из:</a:t>
            </a:r>
          </a:p>
          <a:p>
            <a:endParaRPr lang="ru-RU" altLang="ru-RU" baseline="0"/>
          </a:p>
          <a:p>
            <a:r>
              <a:rPr lang="ru-RU" altLang="ru-RU" baseline="0"/>
              <a:t>     </a:t>
            </a:r>
            <a:r>
              <a:rPr lang="ru-RU" altLang="ru-RU" b="1" baseline="0"/>
              <a:t>центра обработки вызовов;</a:t>
            </a:r>
          </a:p>
          <a:p>
            <a:endParaRPr lang="ru-RU" altLang="ru-RU" b="1" baseline="0"/>
          </a:p>
          <a:p>
            <a:r>
              <a:rPr lang="ru-RU" altLang="ru-RU" b="1" baseline="0"/>
              <a:t>     резервного центра обработки вызовов;</a:t>
            </a:r>
          </a:p>
          <a:p>
            <a:endParaRPr lang="ru-RU" altLang="ru-RU" b="1" baseline="0"/>
          </a:p>
          <a:p>
            <a:r>
              <a:rPr lang="ru-RU" altLang="ru-RU" b="1" baseline="0"/>
              <a:t>     ЦОВ ЕДДС СИСТЕМЫ-112</a:t>
            </a:r>
            <a:r>
              <a:rPr lang="ru-RU" altLang="ru-RU" baseline="0"/>
              <a:t> в муниципальных районах субъекта</a:t>
            </a:r>
          </a:p>
          <a:p>
            <a:r>
              <a:rPr lang="ru-RU" altLang="ru-RU" baseline="0"/>
              <a:t>     Российской Федерации (как правило в единых дежурно-</a:t>
            </a:r>
          </a:p>
          <a:p>
            <a:r>
              <a:rPr lang="ru-RU" altLang="ru-RU" baseline="0"/>
              <a:t>     диспетчерских службах муниципальных образований);</a:t>
            </a:r>
          </a:p>
        </p:txBody>
      </p:sp>
      <p:pic>
        <p:nvPicPr>
          <p:cNvPr id="389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58086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65833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73199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8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1" descr="элемент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762125"/>
            <a:ext cx="6464300" cy="721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 Box 7"/>
          <p:cNvSpPr txBox="1">
            <a:spLocks noChangeArrowheads="1"/>
          </p:cNvSpPr>
          <p:nvPr/>
        </p:nvSpPr>
        <p:spPr bwMode="auto">
          <a:xfrm>
            <a:off x="2065338" y="3148013"/>
            <a:ext cx="3455987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aseline="0"/>
              <a:t>Безопасность </a:t>
            </a:r>
            <a:br>
              <a:rPr lang="ru-RU" altLang="ru-RU" baseline="0"/>
            </a:br>
            <a:r>
              <a:rPr lang="ru-RU" altLang="ru-RU" baseline="0"/>
              <a:t>и стабильное социально-экономическое развитие Российской Федерации напрямую зависит от эффективности  </a:t>
            </a:r>
            <a:r>
              <a:rPr lang="ru-RU" altLang="ru-RU" sz="2900" b="1" baseline="0"/>
              <a:t>МЕХАНИЗМА ОПЕРАТИВНОГО РЕАГИРОВАНИЯ</a:t>
            </a:r>
            <a:r>
              <a:rPr lang="ru-RU" altLang="ru-RU" b="1" baseline="0"/>
              <a:t> </a:t>
            </a:r>
            <a:br>
              <a:rPr lang="ru-RU" altLang="ru-RU" b="1" baseline="0"/>
            </a:br>
            <a:r>
              <a:rPr lang="ru-RU" altLang="ru-RU" b="1" baseline="0"/>
              <a:t>на возникающие угрозы.</a:t>
            </a:r>
          </a:p>
        </p:txBody>
      </p:sp>
      <p:sp>
        <p:nvSpPr>
          <p:cNvPr id="17411" name="Text Box 8"/>
          <p:cNvSpPr txBox="1">
            <a:spLocks noChangeArrowheads="1"/>
          </p:cNvSpPr>
          <p:nvPr/>
        </p:nvSpPr>
        <p:spPr bwMode="auto">
          <a:xfrm>
            <a:off x="6384925" y="3148013"/>
            <a:ext cx="5400675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aseline="0"/>
              <a:t>Ряд трагических событий последних лет, когда </a:t>
            </a:r>
            <a:br>
              <a:rPr lang="ru-RU" altLang="ru-RU" baseline="0"/>
            </a:br>
            <a:r>
              <a:rPr lang="ru-RU" altLang="ru-RU" baseline="0"/>
              <a:t>приходилось экстренно мобилизовать одновременно </a:t>
            </a:r>
            <a:br>
              <a:rPr lang="ru-RU" altLang="ru-RU" baseline="0"/>
            </a:br>
            <a:r>
              <a:rPr lang="ru-RU" altLang="ru-RU" baseline="0"/>
              <a:t>силы нескольких федеральных органов исполнительной власти </a:t>
            </a:r>
            <a:br>
              <a:rPr lang="ru-RU" altLang="ru-RU" baseline="0"/>
            </a:br>
            <a:r>
              <a:rPr lang="ru-RU" altLang="ru-RU" baseline="0"/>
              <a:t>и региональных организаций, наглядно продемонстрировали необходимость </a:t>
            </a:r>
            <a:br>
              <a:rPr lang="ru-RU" altLang="ru-RU" baseline="0"/>
            </a:br>
            <a:r>
              <a:rPr lang="ru-RU" altLang="ru-RU" sz="3300" b="1" baseline="0">
                <a:solidFill>
                  <a:srgbClr val="EC6608"/>
                </a:solidFill>
              </a:rPr>
              <a:t>СОЗДАНИЯ </a:t>
            </a:r>
            <a:br>
              <a:rPr lang="ru-RU" altLang="ru-RU" sz="3300" b="1" baseline="0">
                <a:solidFill>
                  <a:srgbClr val="EC6608"/>
                </a:solidFill>
              </a:rPr>
            </a:br>
            <a:r>
              <a:rPr lang="ru-RU" altLang="ru-RU" sz="3300" b="1" baseline="0">
                <a:solidFill>
                  <a:srgbClr val="EC6608"/>
                </a:solidFill>
              </a:rPr>
              <a:t>ЕДИНОЙ СИСТЕМЫ</a:t>
            </a:r>
            <a:r>
              <a:rPr lang="ru-RU" altLang="ru-RU" baseline="0"/>
              <a:t>  </a:t>
            </a:r>
            <a:br>
              <a:rPr lang="ru-RU" altLang="ru-RU" baseline="0"/>
            </a:br>
            <a:r>
              <a:rPr lang="ru-RU" altLang="ru-RU" baseline="0"/>
              <a:t>для координации всех сил реагирования.</a:t>
            </a:r>
          </a:p>
        </p:txBody>
      </p:sp>
      <p:sp>
        <p:nvSpPr>
          <p:cNvPr id="17412" name="Text Box 1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2" descr="карта__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2289175"/>
            <a:ext cx="7985125" cy="718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Line 23"/>
          <p:cNvSpPr>
            <a:spLocks noChangeShapeType="1"/>
          </p:cNvSpPr>
          <p:nvPr/>
        </p:nvSpPr>
        <p:spPr bwMode="auto">
          <a:xfrm>
            <a:off x="1219200" y="9169400"/>
            <a:ext cx="965200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9939" name="Text Box 24"/>
          <p:cNvSpPr txBox="1">
            <a:spLocks noChangeArrowheads="1"/>
          </p:cNvSpPr>
          <p:nvPr/>
        </p:nvSpPr>
        <p:spPr bwMode="auto">
          <a:xfrm>
            <a:off x="2222500" y="8991600"/>
            <a:ext cx="254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Границы субъекта РФ</a:t>
            </a:r>
          </a:p>
        </p:txBody>
      </p:sp>
      <p:pic>
        <p:nvPicPr>
          <p:cNvPr id="4" name="Picture 4" descr="элемент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4364038"/>
            <a:ext cx="7747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5430838"/>
            <a:ext cx="124460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5661025"/>
            <a:ext cx="22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5" y="848042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7102475"/>
            <a:ext cx="2476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838" y="6797675"/>
            <a:ext cx="25876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013" y="5284788"/>
            <a:ext cx="27622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3236913"/>
            <a:ext cx="25717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7150100"/>
            <a:ext cx="22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9" name="Text Box 14"/>
          <p:cNvSpPr txBox="1">
            <a:spLocks noChangeArrowheads="1"/>
          </p:cNvSpPr>
          <p:nvPr/>
        </p:nvSpPr>
        <p:spPr bwMode="auto">
          <a:xfrm>
            <a:off x="9464675" y="8624888"/>
            <a:ext cx="2436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aseline="0"/>
              <a:t>ЦОВ ЕДДС СИСТЕМЫ-112 </a:t>
            </a:r>
            <a:br>
              <a:rPr lang="ru-RU" altLang="ru-RU" sz="1800" baseline="0"/>
            </a:br>
            <a:r>
              <a:rPr lang="ru-RU" altLang="ru-RU" sz="1800" baseline="0"/>
              <a:t>в районе</a:t>
            </a:r>
          </a:p>
        </p:txBody>
      </p:sp>
      <p:sp>
        <p:nvSpPr>
          <p:cNvPr id="15" name="Двойная стрелка влево/вправо 14"/>
          <p:cNvSpPr>
            <a:spLocks noChangeArrowheads="1"/>
          </p:cNvSpPr>
          <p:nvPr/>
        </p:nvSpPr>
        <p:spPr bwMode="auto">
          <a:xfrm rot="2190816">
            <a:off x="6070600" y="6519863"/>
            <a:ext cx="1658938" cy="307975"/>
          </a:xfrm>
          <a:prstGeom prst="leftRightArrow">
            <a:avLst>
              <a:gd name="adj1" fmla="val 36630"/>
              <a:gd name="adj2" fmla="val 86634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16" name="Двойная стрелка влево/вправо 15"/>
          <p:cNvSpPr>
            <a:spLocks noChangeArrowheads="1"/>
          </p:cNvSpPr>
          <p:nvPr/>
        </p:nvSpPr>
        <p:spPr bwMode="auto">
          <a:xfrm rot="-172214">
            <a:off x="6286500" y="5432425"/>
            <a:ext cx="2398713" cy="301625"/>
          </a:xfrm>
          <a:prstGeom prst="leftRightArrow">
            <a:avLst>
              <a:gd name="adj1" fmla="val 36630"/>
              <a:gd name="adj2" fmla="val 81809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17" name="Двойная стрелка влево/вправо 16"/>
          <p:cNvSpPr>
            <a:spLocks noChangeArrowheads="1"/>
          </p:cNvSpPr>
          <p:nvPr/>
        </p:nvSpPr>
        <p:spPr bwMode="auto">
          <a:xfrm rot="-3087735">
            <a:off x="5695156" y="4391820"/>
            <a:ext cx="2257425" cy="309562"/>
          </a:xfrm>
          <a:prstGeom prst="leftRightArrow">
            <a:avLst>
              <a:gd name="adj1" fmla="val 36630"/>
              <a:gd name="adj2" fmla="val 92572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18" name="Двойная стрелка влево/вправо 17"/>
          <p:cNvSpPr>
            <a:spLocks noChangeArrowheads="1"/>
          </p:cNvSpPr>
          <p:nvPr/>
        </p:nvSpPr>
        <p:spPr bwMode="auto">
          <a:xfrm>
            <a:off x="3792538" y="5661025"/>
            <a:ext cx="1611312" cy="304800"/>
          </a:xfrm>
          <a:prstGeom prst="leftRightArrow">
            <a:avLst>
              <a:gd name="adj1" fmla="val 36630"/>
              <a:gd name="adj2" fmla="val 81548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19" name="Двойная стрелка влево/вправо 18"/>
          <p:cNvSpPr>
            <a:spLocks noChangeArrowheads="1"/>
          </p:cNvSpPr>
          <p:nvPr/>
        </p:nvSpPr>
        <p:spPr bwMode="auto">
          <a:xfrm rot="-2631146">
            <a:off x="4313238" y="6551613"/>
            <a:ext cx="1416050" cy="314325"/>
          </a:xfrm>
          <a:prstGeom prst="leftRightArrow">
            <a:avLst>
              <a:gd name="adj1" fmla="val 36630"/>
              <a:gd name="adj2" fmla="val 81404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sp>
        <p:nvSpPr>
          <p:cNvPr id="20" name="Двойная стрелка влево/вправо 19"/>
          <p:cNvSpPr>
            <a:spLocks noChangeArrowheads="1"/>
          </p:cNvSpPr>
          <p:nvPr/>
        </p:nvSpPr>
        <p:spPr bwMode="auto">
          <a:xfrm rot="1319135">
            <a:off x="6213475" y="6294438"/>
            <a:ext cx="2701925" cy="303212"/>
          </a:xfrm>
          <a:prstGeom prst="leftRightArrow">
            <a:avLst>
              <a:gd name="adj1" fmla="val 36630"/>
              <a:gd name="adj2" fmla="val 81395"/>
            </a:avLst>
          </a:prstGeom>
          <a:solidFill>
            <a:srgbClr val="FF0000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125419" tIns="62710" rIns="125419" bIns="62710" anchor="ctr"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ru-RU" altLang="ru-RU" baseline="0">
              <a:solidFill>
                <a:srgbClr val="FF0000"/>
              </a:solidFill>
            </a:endParaRPr>
          </a:p>
        </p:txBody>
      </p:sp>
      <p:pic>
        <p:nvPicPr>
          <p:cNvPr id="39956" name="Picture 19" descr="элемент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50800"/>
            <a:ext cx="8161338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7" name="Text Box 20"/>
          <p:cNvSpPr txBox="1">
            <a:spLocks noChangeArrowheads="1"/>
          </p:cNvSpPr>
          <p:nvPr/>
        </p:nvSpPr>
        <p:spPr bwMode="auto">
          <a:xfrm>
            <a:off x="962025" y="850900"/>
            <a:ext cx="75898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b="1" baseline="0"/>
              <a:t>Общий  вариант создания СИСТЕМЫ-112  на территории субъекта Российской</a:t>
            </a:r>
            <a:r>
              <a:rPr lang="ru-RU" altLang="ru-RU" sz="2000" baseline="0"/>
              <a:t> </a:t>
            </a:r>
            <a:r>
              <a:rPr lang="ru-RU" altLang="ru-RU" sz="2000" b="1" baseline="0"/>
              <a:t>Федерации</a:t>
            </a:r>
          </a:p>
        </p:txBody>
      </p:sp>
      <p:sp>
        <p:nvSpPr>
          <p:cNvPr id="39958" name="Text Box 21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 dirty="0"/>
              <a:t>23</a:t>
            </a:r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4238625" y="3573463"/>
            <a:ext cx="631825" cy="1692275"/>
            <a:chOff x="4238625" y="3573463"/>
            <a:chExt cx="631825" cy="1692275"/>
          </a:xfrm>
        </p:grpSpPr>
        <p:pic>
          <p:nvPicPr>
            <p:cNvPr id="39960" name="Picture 3" descr="элемент 4_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625" y="3573463"/>
              <a:ext cx="620713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1" name="Picture 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550" y="4397375"/>
              <a:ext cx="596900" cy="868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1917700" y="4241800"/>
            <a:ext cx="100203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000" baseline="0"/>
              <a:t>организация разработки проектной документации по созданию СИСТЕМЫ-112, </a:t>
            </a:r>
          </a:p>
          <a:p>
            <a:r>
              <a:rPr lang="ru-RU" altLang="ru-RU" sz="2000" baseline="0"/>
              <a:t>за исключением разработки системного проекта телекоммуникационной подсистемы СИСТЕМЫ-112;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разработка методической документации по созданию и использованию СИСТЕМЫ-112;</a:t>
            </a:r>
          </a:p>
          <a:p>
            <a:pPr>
              <a:buFontTx/>
              <a:buChar char="-"/>
            </a:pPr>
            <a:endParaRPr lang="ru-RU" altLang="ru-RU" sz="2000" baseline="0"/>
          </a:p>
          <a:p>
            <a:r>
              <a:rPr lang="ru-RU" altLang="ru-RU" sz="2000" baseline="0"/>
              <a:t>организация проведения работ по созданию СИСТЕМЫ-112, в том числе ее телекоммуникационной подсистемы и системы связи и передачи данных;</a:t>
            </a:r>
          </a:p>
          <a:p>
            <a:pPr>
              <a:buFontTx/>
              <a:buChar char="-"/>
            </a:pPr>
            <a:endParaRPr lang="ru-RU" altLang="ru-RU" sz="2000" baseline="0"/>
          </a:p>
          <a:p>
            <a:r>
              <a:rPr lang="ru-RU" altLang="ru-RU" sz="2000" baseline="0"/>
              <a:t>организация взаимодействия подведомственных </a:t>
            </a:r>
          </a:p>
          <a:p>
            <a:r>
              <a:rPr lang="ru-RU" altLang="ru-RU" sz="2000" baseline="0"/>
              <a:t>дежурно-диспетчерских служб экстренных оперативных служб </a:t>
            </a:r>
          </a:p>
          <a:p>
            <a:r>
              <a:rPr lang="ru-RU" altLang="ru-RU" sz="2000" baseline="0"/>
              <a:t>с операторским персоналом СИСТЕМЫ-112;</a:t>
            </a:r>
          </a:p>
          <a:p>
            <a:endParaRPr lang="ru-RU" altLang="ru-RU" sz="2000" baseline="0"/>
          </a:p>
        </p:txBody>
      </p:sp>
      <p:pic>
        <p:nvPicPr>
          <p:cNvPr id="46082" name="Picture 3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97025"/>
            <a:ext cx="10218738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330325" y="2540000"/>
            <a:ext cx="93170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/>
              <a:t>Полномочия органов исполнительной власти субъектов Российской Федерации</a:t>
            </a:r>
            <a:r>
              <a:rPr lang="ru-RU" altLang="ru-RU" sz="3200" baseline="0"/>
              <a:t> </a:t>
            </a:r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73580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64436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55546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43227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175" y="8032750"/>
            <a:ext cx="11461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6"/>
          <p:cNvSpPr txBox="1">
            <a:spLocks noChangeArrowheads="1"/>
          </p:cNvSpPr>
          <p:nvPr/>
        </p:nvSpPr>
        <p:spPr bwMode="auto">
          <a:xfrm>
            <a:off x="1989138" y="2889250"/>
            <a:ext cx="9120187" cy="588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000" baseline="0"/>
              <a:t>организация и осуществление материально-технического обеспечения подведомственных дежурно-диспетчерских служб экстренных оперативных служб;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организация взаимодействия автоматизированных систем, используемых операторским персоналом подведомственных дежурно-диспетчерских служб экстренных оперативных служб, с СИСТЕМОЙ-112, а также модернизация соответствующих систем для обеспечения указанного взаимодействия;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организация и обеспечение опытной эксплуатации, государственных испытаний и эксплуатации СИСТЕМЫ-112, в том числе определение предельной численности гражданского персонала (работников), обеспечивающего функционирование СИСТЕМЫ-112;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организация подготовки и переподготовки персонала, обеспечивающего функционирование СИСТЕМЫ-112;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планирование и осуществление развития СИСТЕМЫ-112.</a:t>
            </a:r>
          </a:p>
        </p:txBody>
      </p:sp>
      <p:pic>
        <p:nvPicPr>
          <p:cNvPr id="4710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14655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60102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752633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83994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29384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 Box 1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1" descr="элемент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754188"/>
            <a:ext cx="6057900" cy="736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 Box 5"/>
          <p:cNvSpPr txBox="1">
            <a:spLocks noChangeArrowheads="1"/>
          </p:cNvSpPr>
          <p:nvPr/>
        </p:nvSpPr>
        <p:spPr bwMode="auto">
          <a:xfrm>
            <a:off x="1876425" y="2347913"/>
            <a:ext cx="3344863" cy="626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="1" baseline="0"/>
              <a:t>Межведомственная рабочая группа </a:t>
            </a:r>
            <a:br>
              <a:rPr lang="ru-RU" altLang="ru-RU" b="1" baseline="0"/>
            </a:br>
            <a:r>
              <a:rPr lang="ru-RU" altLang="ru-RU" b="1" baseline="0"/>
              <a:t>по созданию СИСТЕМЫ-112 </a:t>
            </a:r>
            <a:br>
              <a:rPr lang="ru-RU" altLang="ru-RU" b="1" baseline="0"/>
            </a:br>
            <a:r>
              <a:rPr lang="ru-RU" altLang="ru-RU" b="1" baseline="0"/>
              <a:t>в субъекте Российской Федерации</a:t>
            </a:r>
          </a:p>
          <a:p>
            <a:pPr>
              <a:spcBef>
                <a:spcPct val="50000"/>
              </a:spcBef>
            </a:pPr>
            <a:r>
              <a:rPr lang="ru-RU" altLang="ru-RU" sz="2000" baseline="0"/>
              <a:t>Межведомственная рабочая группа по созданию СИСТЕМЫ-112 </a:t>
            </a:r>
            <a:br>
              <a:rPr lang="ru-RU" altLang="ru-RU" sz="2000" baseline="0"/>
            </a:br>
            <a:r>
              <a:rPr lang="ru-RU" altLang="ru-RU" sz="2000" baseline="0"/>
              <a:t>в субъекте Российской Федерации создается для оперативного решения вопросов, возникающих при развертывании СИСТЕМЫ-112 </a:t>
            </a:r>
            <a:br>
              <a:rPr lang="ru-RU" altLang="ru-RU" sz="2000" baseline="0"/>
            </a:br>
            <a:r>
              <a:rPr lang="ru-RU" altLang="ru-RU" sz="2000" baseline="0"/>
              <a:t>в субъектах </a:t>
            </a:r>
            <a:br>
              <a:rPr lang="ru-RU" altLang="ru-RU" sz="2000" baseline="0"/>
            </a:br>
            <a:r>
              <a:rPr lang="ru-RU" altLang="ru-RU" sz="2000" baseline="0"/>
              <a:t>Российской Федерации.</a:t>
            </a:r>
          </a:p>
        </p:txBody>
      </p:sp>
      <p:sp>
        <p:nvSpPr>
          <p:cNvPr id="48131" name="Text Box 6"/>
          <p:cNvSpPr txBox="1">
            <a:spLocks noChangeArrowheads="1"/>
          </p:cNvSpPr>
          <p:nvPr/>
        </p:nvSpPr>
        <p:spPr bwMode="auto">
          <a:xfrm>
            <a:off x="5788025" y="2627313"/>
            <a:ext cx="6075363" cy="62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000" b="1" baseline="0">
                <a:solidFill>
                  <a:srgbClr val="0033CC"/>
                </a:solidFill>
              </a:rPr>
              <a:t>Основные вопросы, рассматриваемые межведомственной рабочей группой </a:t>
            </a:r>
            <a:br>
              <a:rPr lang="ru-RU" altLang="ru-RU" sz="2000" b="1" baseline="0">
                <a:solidFill>
                  <a:srgbClr val="0033CC"/>
                </a:solidFill>
              </a:rPr>
            </a:br>
            <a:r>
              <a:rPr lang="ru-RU" altLang="ru-RU" sz="2000" b="1" baseline="0">
                <a:solidFill>
                  <a:srgbClr val="0033CC"/>
                </a:solidFill>
              </a:rPr>
              <a:t>по созданию СИСТЕМЫ-112 в субъекте Российской Федерации:</a:t>
            </a:r>
          </a:p>
          <a:p>
            <a:endParaRPr lang="ru-RU" altLang="ru-RU" sz="2000" baseline="0">
              <a:solidFill>
                <a:srgbClr val="0033CC"/>
              </a:solidFill>
            </a:endParaRPr>
          </a:p>
          <a:p>
            <a:pPr lvl="1"/>
            <a:r>
              <a:rPr lang="ru-RU" altLang="ru-RU" sz="1800" baseline="0"/>
              <a:t>определение мест размещения центра (центров) обработки вызовов, в т.ч. резервного центра обработки вызовов;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организация взаимодействия дежурно-диспетчерских служб экстренных оперативных служб различной ведомственной принадлежности;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организация работ по проектированию </a:t>
            </a:r>
            <a:br>
              <a:rPr lang="ru-RU" altLang="ru-RU" sz="1800" baseline="0"/>
            </a:br>
            <a:r>
              <a:rPr lang="ru-RU" altLang="ru-RU" sz="1800" baseline="0"/>
              <a:t>и рассмотрение проекта СИСТЕМЫ-112</a:t>
            </a:r>
            <a:br>
              <a:rPr lang="ru-RU" altLang="ru-RU" sz="1800" baseline="0"/>
            </a:br>
            <a:r>
              <a:rPr lang="ru-RU" altLang="ru-RU" sz="1800" baseline="0"/>
              <a:t>в субъекте Российской Федерации;</a:t>
            </a:r>
          </a:p>
          <a:p>
            <a:pPr lvl="1"/>
            <a:endParaRPr lang="ru-RU" altLang="ru-RU" sz="1800" baseline="0"/>
          </a:p>
          <a:p>
            <a:pPr lvl="1"/>
            <a:r>
              <a:rPr lang="ru-RU" altLang="ru-RU" sz="1800" baseline="0"/>
              <a:t>организация подключения к СИСТЕМЕ-112 операторов связи, предоставляющих услуги </a:t>
            </a:r>
            <a:br>
              <a:rPr lang="ru-RU" altLang="ru-RU" sz="1800" baseline="0"/>
            </a:br>
            <a:r>
              <a:rPr lang="ru-RU" altLang="ru-RU" sz="1800" baseline="0"/>
              <a:t>связи на территории субъекта Российской Федерации и др.</a:t>
            </a:r>
          </a:p>
        </p:txBody>
      </p:sp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42592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53705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67595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78597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Text Box 12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2"/>
          <p:cNvSpPr>
            <a:spLocks noChangeArrowheads="1"/>
          </p:cNvSpPr>
          <p:nvPr/>
        </p:nvSpPr>
        <p:spPr bwMode="auto">
          <a:xfrm>
            <a:off x="1057275" y="2206625"/>
            <a:ext cx="4578350" cy="7546975"/>
          </a:xfrm>
          <a:prstGeom prst="rect">
            <a:avLst/>
          </a:prstGeom>
          <a:solidFill>
            <a:srgbClr val="CD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pic>
        <p:nvPicPr>
          <p:cNvPr id="49154" name="Picture 13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97025"/>
            <a:ext cx="1057433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6257925" y="4521200"/>
            <a:ext cx="5556250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="1" baseline="0">
                <a:solidFill>
                  <a:srgbClr val="EC6608"/>
                </a:solidFill>
              </a:rPr>
              <a:t>Проектирование</a:t>
            </a:r>
            <a:r>
              <a:rPr lang="ru-RU" altLang="ru-RU" sz="1800" baseline="0"/>
              <a:t> создания СИСТЕМЫ-112, </a:t>
            </a:r>
            <a:br>
              <a:rPr lang="ru-RU" altLang="ru-RU" sz="1800" baseline="0"/>
            </a:br>
            <a:r>
              <a:rPr lang="ru-RU" altLang="ru-RU" sz="1800" baseline="0"/>
              <a:t>в том числе разработка системного проекта телекоммуникационной подсистемы, имея </a:t>
            </a:r>
            <a:br>
              <a:rPr lang="ru-RU" altLang="ru-RU" sz="1800" baseline="0"/>
            </a:br>
            <a:r>
              <a:rPr lang="ru-RU" altLang="ru-RU" sz="1800" baseline="0"/>
              <a:t>в виду необходимость развертывания ее </a:t>
            </a:r>
            <a:br>
              <a:rPr lang="ru-RU" altLang="ru-RU" sz="1800" baseline="0"/>
            </a:br>
            <a:r>
              <a:rPr lang="ru-RU" altLang="ru-RU" sz="1800" baseline="0"/>
              <a:t>на всей территории субъекта Российской Федерации</a:t>
            </a:r>
          </a:p>
          <a:p>
            <a:endParaRPr lang="ru-RU" altLang="ru-RU" sz="1800" baseline="0"/>
          </a:p>
          <a:p>
            <a:r>
              <a:rPr lang="ru-RU" altLang="ru-RU" sz="1800" b="1" baseline="0">
                <a:solidFill>
                  <a:srgbClr val="EC6608"/>
                </a:solidFill>
              </a:rPr>
              <a:t>Развертывание</a:t>
            </a:r>
            <a:r>
              <a:rPr lang="ru-RU" altLang="ru-RU" sz="1800" b="1" baseline="0"/>
              <a:t> </a:t>
            </a:r>
            <a:r>
              <a:rPr lang="ru-RU" altLang="ru-RU" sz="1800" baseline="0"/>
              <a:t>СИСТЕМЫ-112 в субъекте Российской Федерации (поэтапное)</a:t>
            </a:r>
          </a:p>
          <a:p>
            <a:endParaRPr lang="ru-RU" altLang="ru-RU" sz="1800" baseline="0"/>
          </a:p>
          <a:p>
            <a:r>
              <a:rPr lang="ru-RU" altLang="ru-RU" sz="1800" b="1" baseline="0">
                <a:solidFill>
                  <a:srgbClr val="EC6608"/>
                </a:solidFill>
              </a:rPr>
              <a:t>Опытная эксплуатация</a:t>
            </a:r>
            <a:r>
              <a:rPr lang="ru-RU" altLang="ru-RU" sz="1800" baseline="0"/>
              <a:t> развернутой в субъекте Российской Федерации СИСТЕМЫ-112</a:t>
            </a:r>
          </a:p>
          <a:p>
            <a:endParaRPr lang="ru-RU" altLang="ru-RU" sz="1800" baseline="0"/>
          </a:p>
          <a:p>
            <a:r>
              <a:rPr lang="ru-RU" altLang="ru-RU" sz="1800" b="1" baseline="0">
                <a:solidFill>
                  <a:srgbClr val="EC6608"/>
                </a:solidFill>
              </a:rPr>
              <a:t>Государственные испытания</a:t>
            </a:r>
            <a:r>
              <a:rPr lang="ru-RU" altLang="ru-RU" sz="1800" baseline="0"/>
              <a:t> развернутой в субъекте Российской Федерации СИСТЕМЫ-112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7454900"/>
            <a:ext cx="1338263" cy="183197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7466013"/>
            <a:ext cx="2733675" cy="1830387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Text Box 11"/>
          <p:cNvSpPr txBox="1">
            <a:spLocks noChangeArrowheads="1"/>
          </p:cNvSpPr>
          <p:nvPr/>
        </p:nvSpPr>
        <p:spPr bwMode="auto">
          <a:xfrm>
            <a:off x="971550" y="2667000"/>
            <a:ext cx="1016317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="1" baseline="0"/>
              <a:t>Последовательность выполнения мероприятий по созданию системы обеспечения вызова экстренных оперативных служб на территории субъекта Российской Федерации.</a:t>
            </a:r>
            <a:r>
              <a:rPr lang="ru-RU" altLang="ru-RU" baseline="0"/>
              <a:t> </a:t>
            </a:r>
          </a:p>
        </p:txBody>
      </p:sp>
      <p:pic>
        <p:nvPicPr>
          <p:cNvPr id="4915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4502150"/>
            <a:ext cx="4140200" cy="275907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0" name="Text Box 14"/>
          <p:cNvSpPr txBox="1">
            <a:spLocks noChangeArrowheads="1"/>
          </p:cNvSpPr>
          <p:nvPr/>
        </p:nvSpPr>
        <p:spPr bwMode="auto">
          <a:xfrm>
            <a:off x="5803900" y="4445000"/>
            <a:ext cx="5461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4000" b="1" baseline="0">
                <a:solidFill>
                  <a:srgbClr val="EC6608"/>
                </a:solidFill>
              </a:rPr>
              <a:t>1</a:t>
            </a:r>
          </a:p>
        </p:txBody>
      </p:sp>
      <p:sp>
        <p:nvSpPr>
          <p:cNvPr id="49161" name="Text Box 15"/>
          <p:cNvSpPr txBox="1">
            <a:spLocks noChangeArrowheads="1"/>
          </p:cNvSpPr>
          <p:nvPr/>
        </p:nvSpPr>
        <p:spPr bwMode="auto">
          <a:xfrm>
            <a:off x="5753100" y="6362700"/>
            <a:ext cx="5461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4000" b="1" baseline="0">
                <a:solidFill>
                  <a:srgbClr val="EC6608"/>
                </a:solidFill>
              </a:rPr>
              <a:t>2</a:t>
            </a:r>
          </a:p>
        </p:txBody>
      </p:sp>
      <p:sp>
        <p:nvSpPr>
          <p:cNvPr id="49162" name="Text Box 16"/>
          <p:cNvSpPr txBox="1">
            <a:spLocks noChangeArrowheads="1"/>
          </p:cNvSpPr>
          <p:nvPr/>
        </p:nvSpPr>
        <p:spPr bwMode="auto">
          <a:xfrm>
            <a:off x="5765800" y="7200900"/>
            <a:ext cx="5461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4000" b="1" baseline="0">
                <a:solidFill>
                  <a:srgbClr val="EC6608"/>
                </a:solidFill>
              </a:rPr>
              <a:t>3</a:t>
            </a:r>
          </a:p>
        </p:txBody>
      </p:sp>
      <p:sp>
        <p:nvSpPr>
          <p:cNvPr id="49163" name="Text Box 17"/>
          <p:cNvSpPr txBox="1">
            <a:spLocks noChangeArrowheads="1"/>
          </p:cNvSpPr>
          <p:nvPr/>
        </p:nvSpPr>
        <p:spPr bwMode="auto">
          <a:xfrm>
            <a:off x="5791200" y="8039100"/>
            <a:ext cx="5461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4000" b="1" baseline="0">
                <a:solidFill>
                  <a:srgbClr val="EC6608"/>
                </a:solidFill>
              </a:rPr>
              <a:t>4</a:t>
            </a:r>
          </a:p>
        </p:txBody>
      </p:sp>
      <p:sp>
        <p:nvSpPr>
          <p:cNvPr id="49164" name="Text Box 18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74" name="Group 746"/>
          <p:cNvGraphicFramePr>
            <a:graphicFrameLocks noGrp="1"/>
          </p:cNvGraphicFramePr>
          <p:nvPr/>
        </p:nvGraphicFramePr>
        <p:xfrm>
          <a:off x="1809750" y="2662238"/>
          <a:ext cx="9837738" cy="6694488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93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Издание постановления главы субъекта Российской Федерации о создании СИСТЕМЫ-112 и межведомственной рабочей группы по развертыванию СИСТЕМЫ-112 в субъекте Российской Федерации.</a:t>
                      </a:r>
                    </a:p>
                  </a:txBody>
                  <a:tcPr marT="45724" marB="4572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</a:t>
                      </a:r>
                      <a:b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месяц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субъекта Российской Федерации, ГУ МЧС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 субъекту Российской Федерации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Постановления руководителя субъекта Российской Федерации.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10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Методические материалы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Постановление</a:t>
                      </a:r>
                      <a:r>
                        <a:rPr kumimoji="0" lang="ru-RU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руководителя субъекта Российской Федерации «О создании на территории ________ области системы обеспечения вызова экстренных оперативных служб по единому номеру «112»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Постановление </a:t>
                      </a:r>
                      <a:r>
                        <a:rPr kumimoji="0" lang="ru-RU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руководителя субъекта Российской Федерации «Об организации и выполнении мероприятий по созданию на территории _________ области системы обеспечения вызова экстренных оперативных служб по единому номеру «112» на базе единых дежурно-диспетчерских служб муниципальных образований».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0205" name="Picture 751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06" name="Text Box 752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0207" name="Picture 753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08" name="Text Box 754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50209" name="Text Box 75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73" name="Group 14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5742699"/>
              </p:ext>
            </p:extLst>
          </p:nvPr>
        </p:nvGraphicFramePr>
        <p:xfrm>
          <a:off x="2135188" y="2414588"/>
          <a:ext cx="10059987" cy="5633912"/>
        </p:xfrm>
        <a:graphic>
          <a:graphicData uri="http://schemas.openxmlformats.org/drawingml/2006/table">
            <a:tbl>
              <a:tblPr/>
              <a:tblGrid>
                <a:gridCol w="1830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3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Внесение изменений и дополнений в региональные (областные)целевые  программы  субъекта  Российской Федерации в части включения мероприятий по созданию системы – 112.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соглашений и регламентов по организации информационного взаимодействия в СИСТЕМЕ-112 между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территориальными  органами  федеральных  органов исполнительной  власти  и  органами  исполнительной власти субъекта Российской Федерации.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административного  регламента разграничения  полномочий  и  ответственности структурных  элементов  СИСТЕМЫ-112  субъекта Российской Федерации.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соглашения  о  взаимодействии  дежурно-диспетчерских служб субъекта Российской Федерации.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должностных  инструкций  персонала СИСТЕМЫ-112 субъекта Российской Федерации. </a:t>
                      </a:r>
                    </a:p>
                  </a:txBody>
                  <a:tcPr marT="45724" marB="4572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25"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+1 месяц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612"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+ 4 месяца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Исполнители: Администрация  субъекта  Российской Федерации, ГУ  МЧС  по  субъекту  Российской Федерации.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724">
                <a:tc>
                  <a:txBody>
                    <a:bodyPr/>
                    <a:lstStyle/>
                    <a:p>
                      <a:pPr marL="762000" marR="0" lvl="0" indent="-762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Постановление Администрации субъекта Российской Федерации о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внесении  изменений  в  целевые  программы  субъекта  в  части  включения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мероприятий  по  созданию  системы–112,  регламент  по  организации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информационного  взаимодействия,  административный  регламент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разграничения  полномочий  и  ответственности  структурных  элементов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СИСТЕМЫ-112,  соглашения  о  взаимодействии  дежурно-диспетчерских  служб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 Российской  Федерации,  должностные  инструкции  персонала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СИСТЕМЫ-112.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9" name="Picture 121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0" name="Text Box 122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1231" name="Picture 123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2" name="Text Box 124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51233" name="Text Box 15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42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86642"/>
              </p:ext>
            </p:extLst>
          </p:nvPr>
        </p:nvGraphicFramePr>
        <p:xfrm>
          <a:off x="1809750" y="2573338"/>
          <a:ext cx="9837738" cy="4576694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9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Подготовка и направление запроса в Роскомнадзор для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определения  состава  действующих  на  территории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 операторов подвижной 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фиксированной связи.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 месяц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 месяца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субъекта  Российской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 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Роскомнадзор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 Российской Федерации, операторы связи.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3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Запрос в 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Роскомнадзор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2253" name="Picture 66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4" name="Text Box 67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 dirty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 dirty="0"/>
              <a:t> </a:t>
            </a:r>
          </a:p>
        </p:txBody>
      </p:sp>
      <p:pic>
        <p:nvPicPr>
          <p:cNvPr id="52255" name="Picture 68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6" name="Text Box 69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3</a:t>
            </a:r>
          </a:p>
        </p:txBody>
      </p:sp>
      <p:sp>
        <p:nvSpPr>
          <p:cNvPr id="52257" name="Text Box 7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65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45894"/>
              </p:ext>
            </p:extLst>
          </p:nvPr>
        </p:nvGraphicFramePr>
        <p:xfrm>
          <a:off x="1809750" y="2484438"/>
          <a:ext cx="9837738" cy="5303765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Издание  постановления  главы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об организации процесса обучения дежурно-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диспетчерского персонала системы – 112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и  утверждение  программы  обучения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персонала СИСТЕМЫ-112 субъекта Российской Федерации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  <a:b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+ 1 месяц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  <a:b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+ 6 месяцев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ГУ МЧС по субъекту Российской Федерации 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3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2" marB="4572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Распоряжение Администрации субъекта Российской 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о подготовке диспетчеров,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Распоряжение Администрации субъекта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о переподготовке руководящего состава и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диспетчеров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СИСТЕМЫ-112, программа обучения персонала СИСТЕМЫ-112. </a:t>
                      </a:r>
                    </a:p>
                  </a:txBody>
                  <a:tcPr marT="45722" marB="4572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3277" name="Picture 62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8" name="Text Box 63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3279" name="Picture 64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80" name="Text Box 65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4</a:t>
            </a:r>
          </a:p>
        </p:txBody>
      </p:sp>
      <p:sp>
        <p:nvSpPr>
          <p:cNvPr id="53281" name="Text Box 7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95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67877"/>
              </p:ext>
            </p:extLst>
          </p:nvPr>
        </p:nvGraphicFramePr>
        <p:xfrm>
          <a:off x="1809750" y="2662238"/>
          <a:ext cx="9837738" cy="5214938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9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Проведение  организационных  мероприятий  по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завершению  создания  ЕДДС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 ЕДДС  муниципальных  образований  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соответствии  с  ГОСТ,  ДДС  экстренных  оперативных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служб,  других  структур,  необходимых  для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функционирования  СИСТЕМЫ-112,  обеспечения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психологической  поддержки  и  организации  приема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вызовов на иностранных языках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  <a:b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 месяц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  <a:b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+10 месяцев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ГУ МЧС по субъекту Российской Федерации,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ведомства субъекта Российской Федерации.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Постановления главы субъекта Российской Федерации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301" name="Picture 56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02" name="Text Box 57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4303" name="Picture 58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04" name="Text Box 59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5</a:t>
            </a:r>
          </a:p>
        </p:txBody>
      </p:sp>
      <p:sp>
        <p:nvSpPr>
          <p:cNvPr id="54305" name="Text Box 66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4" descr="элемент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762125"/>
            <a:ext cx="6464300" cy="721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 Box 5"/>
          <p:cNvSpPr txBox="1">
            <a:spLocks noChangeArrowheads="1"/>
          </p:cNvSpPr>
          <p:nvPr/>
        </p:nvSpPr>
        <p:spPr bwMode="auto">
          <a:xfrm>
            <a:off x="2136775" y="3000375"/>
            <a:ext cx="403225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aseline="0"/>
              <a:t>Российская Федерация подписала в 1998 году</a:t>
            </a:r>
            <a:br>
              <a:rPr lang="ru-RU" altLang="ru-RU" baseline="0"/>
            </a:br>
            <a:r>
              <a:rPr lang="ru-RU" altLang="ru-RU" baseline="0"/>
              <a:t>со странами Европейского союза телекоммуникационное соглашение, </a:t>
            </a:r>
            <a:br>
              <a:rPr lang="ru-RU" altLang="ru-RU" baseline="0"/>
            </a:br>
            <a:r>
              <a:rPr lang="ru-RU" altLang="ru-RU" baseline="0"/>
              <a:t>согласно которому </a:t>
            </a:r>
            <a:br>
              <a:rPr lang="ru-RU" altLang="ru-RU" baseline="0"/>
            </a:br>
            <a:r>
              <a:rPr lang="ru-RU" altLang="ru-RU" b="1" baseline="0"/>
              <a:t>ЕДИНЫМ НОМЕРОМ ЭКСТРЕННОГО ВЫЗОВА</a:t>
            </a:r>
            <a:r>
              <a:rPr lang="ru-RU" altLang="ru-RU" baseline="0"/>
              <a:t> </a:t>
            </a:r>
            <a:br>
              <a:rPr lang="ru-RU" altLang="ru-RU" baseline="0"/>
            </a:br>
            <a:r>
              <a:rPr lang="ru-RU" altLang="ru-RU" baseline="0"/>
              <a:t>на её территории </a:t>
            </a:r>
            <a:br>
              <a:rPr lang="ru-RU" altLang="ru-RU" baseline="0"/>
            </a:br>
            <a:r>
              <a:rPr lang="ru-RU" altLang="ru-RU" baseline="0"/>
              <a:t>должен стать </a:t>
            </a:r>
            <a:br>
              <a:rPr lang="ru-RU" altLang="ru-RU" baseline="0"/>
            </a:br>
            <a:r>
              <a:rPr lang="ru-RU" altLang="ru-RU" baseline="0"/>
              <a:t>номер</a:t>
            </a:r>
          </a:p>
        </p:txBody>
      </p:sp>
      <p:sp>
        <p:nvSpPr>
          <p:cNvPr id="18435" name="Text Box 9"/>
          <p:cNvSpPr txBox="1">
            <a:spLocks noChangeArrowheads="1"/>
          </p:cNvSpPr>
          <p:nvPr/>
        </p:nvSpPr>
        <p:spPr bwMode="auto">
          <a:xfrm>
            <a:off x="6457950" y="3005138"/>
            <a:ext cx="5327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200" baseline="0"/>
              <a:t>В рамках этого соглашения </a:t>
            </a:r>
            <a:br>
              <a:rPr lang="ru-RU" altLang="ru-RU" sz="2200" baseline="0"/>
            </a:br>
            <a:r>
              <a:rPr lang="ru-RU" altLang="ru-RU" sz="2200" baseline="0"/>
              <a:t>на основании  поручений </a:t>
            </a:r>
            <a:br>
              <a:rPr lang="ru-RU" altLang="ru-RU" sz="2200" baseline="0"/>
            </a:br>
            <a:r>
              <a:rPr lang="ru-RU" altLang="ru-RU" sz="2200" baseline="0"/>
              <a:t>Президента Российской Федерации, решений Правительства Российской Федерации </a:t>
            </a:r>
            <a:r>
              <a:rPr lang="ru-RU" altLang="ru-RU" sz="2200" b="1" baseline="0">
                <a:solidFill>
                  <a:srgbClr val="EC6608"/>
                </a:solidFill>
              </a:rPr>
              <a:t>МЧС России,</a:t>
            </a:r>
            <a:r>
              <a:rPr lang="ru-RU" altLang="ru-RU" sz="2200" baseline="0"/>
              <a:t> совместно с федеральными органами исполнительной власти, органами исполнительной власти субъектов</a:t>
            </a:r>
            <a:endParaRPr lang="ru-RU" altLang="ru-RU" sz="2200" b="1" baseline="0"/>
          </a:p>
        </p:txBody>
      </p:sp>
      <p:sp>
        <p:nvSpPr>
          <p:cNvPr id="18436" name="Text Box 10"/>
          <p:cNvSpPr txBox="1">
            <a:spLocks noChangeArrowheads="1"/>
          </p:cNvSpPr>
          <p:nvPr/>
        </p:nvSpPr>
        <p:spPr bwMode="auto">
          <a:xfrm>
            <a:off x="6503988" y="5737225"/>
            <a:ext cx="4994275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200" baseline="0"/>
              <a:t>Российской Федерации, </a:t>
            </a:r>
            <a:br>
              <a:rPr lang="ru-RU" altLang="ru-RU" sz="2200" baseline="0"/>
            </a:br>
            <a:r>
              <a:rPr lang="ru-RU" altLang="ru-RU" sz="2200" baseline="0"/>
              <a:t>а также органами  местного самоуправления</a:t>
            </a:r>
            <a:r>
              <a:rPr lang="ru-RU" altLang="ru-RU" sz="2200" b="1" baseline="0"/>
              <a:t>, </a:t>
            </a:r>
            <a:br>
              <a:rPr lang="ru-RU" altLang="ru-RU" sz="2200" b="1" baseline="0"/>
            </a:br>
            <a:r>
              <a:rPr lang="ru-RU" altLang="ru-RU" sz="2200" b="1" baseline="0">
                <a:solidFill>
                  <a:srgbClr val="EC6608"/>
                </a:solidFill>
              </a:rPr>
              <a:t>ведет  работу  </a:t>
            </a:r>
            <a:br>
              <a:rPr lang="ru-RU" altLang="ru-RU" sz="2200" b="1" baseline="0">
                <a:solidFill>
                  <a:srgbClr val="EC6608"/>
                </a:solidFill>
              </a:rPr>
            </a:br>
            <a:r>
              <a:rPr lang="ru-RU" altLang="ru-RU" sz="2200" b="1" baseline="0">
                <a:solidFill>
                  <a:srgbClr val="EC6608"/>
                </a:solidFill>
              </a:rPr>
              <a:t>по созданию системы обеспечения вызова экстренных оперативных служб по единому номеру «112» на всей территории Российской Федерации.</a:t>
            </a:r>
          </a:p>
          <a:p>
            <a:r>
              <a:rPr lang="ru-RU" altLang="ru-RU" sz="2200" b="1" baseline="0">
                <a:solidFill>
                  <a:srgbClr val="EC6608"/>
                </a:solidFill>
              </a:rPr>
              <a:t>(СИСТЕМА-112)</a:t>
            </a:r>
          </a:p>
          <a:p>
            <a:pPr>
              <a:spcBef>
                <a:spcPct val="50000"/>
              </a:spcBef>
            </a:pPr>
            <a:endParaRPr lang="ru-RU" altLang="ru-RU" sz="2200" baseline="0">
              <a:solidFill>
                <a:srgbClr val="EC6608"/>
              </a:solidFill>
            </a:endParaRPr>
          </a:p>
        </p:txBody>
      </p:sp>
      <p:pic>
        <p:nvPicPr>
          <p:cNvPr id="18437" name="Picture 12" descr="НОМ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6991350"/>
            <a:ext cx="319246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16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04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27479"/>
              </p:ext>
            </p:extLst>
          </p:nvPr>
        </p:nvGraphicFramePr>
        <p:xfrm>
          <a:off x="1809750" y="2662238"/>
          <a:ext cx="9837738" cy="4627875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8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2" marB="4571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технического задания (проходит согласование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 МЧС России), подготовка и проведение конкурсов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разработку  технического  проекта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 СИСТЕМУ-112 субъекта Российской Федерации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2" marB="4571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 месяц</a:t>
                      </a: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2" marB="4571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+ 3 месяца</a:t>
                      </a: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2" marB="4571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ГУ МЧС по субъекту Российской Федерации. </a:t>
                      </a: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2" marB="4571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Техническое  задание,  утвержденное  Администрацией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 согласованное с МЧС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России, комплект документации для проведения конкурса.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325" name="Picture 59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6" name="Text Box 60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5327" name="Picture 61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8" name="Text Box 62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6</a:t>
            </a:r>
          </a:p>
        </p:txBody>
      </p:sp>
      <p:sp>
        <p:nvSpPr>
          <p:cNvPr id="55329" name="Text Box 6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19" name="Group 55"/>
          <p:cNvGraphicFramePr>
            <a:graphicFrameLocks noGrp="1"/>
          </p:cNvGraphicFramePr>
          <p:nvPr/>
        </p:nvGraphicFramePr>
        <p:xfrm>
          <a:off x="1809750" y="2662238"/>
          <a:ext cx="9837738" cy="5334000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9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технического задания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(проходит согласование с  Минкомсвязи  России,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МЧС  России  и  органом исполнительной власти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подготовка  и  проведение  конкурса  на  разработку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системного проекта телекоммуникационной подсистемы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субъекта Российской Федерации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+ 3 месяца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+ 5 месяцев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Минкомсвязь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России, ГУ МЧС по субъекту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Федерации, Администрация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Техническое  задание,  комплект  документации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для  проведения конкурса.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6345" name="Picture 47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46" name="Text Box 48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6347" name="Picture 49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48" name="Text Box 50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7</a:t>
            </a:r>
          </a:p>
        </p:txBody>
      </p:sp>
      <p:sp>
        <p:nvSpPr>
          <p:cNvPr id="56349" name="Text Box 56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61" name="Group 73"/>
          <p:cNvGraphicFramePr>
            <a:graphicFrameLocks noGrp="1"/>
          </p:cNvGraphicFramePr>
          <p:nvPr/>
        </p:nvGraphicFramePr>
        <p:xfrm>
          <a:off x="1212850" y="2382838"/>
          <a:ext cx="10821988" cy="7100887"/>
        </p:xfrm>
        <a:graphic>
          <a:graphicData uri="http://schemas.openxmlformats.org/drawingml/2006/table">
            <a:tbl>
              <a:tblPr/>
              <a:tblGrid>
                <a:gridCol w="20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технического проекта СИСТЕМЫ-112 субъекта Российской Федерации,  включающего  в  том  числе документацию по проектированию подсистем: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информационно-коммуникационной;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консультативного обслуживания населения;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геоинформационной;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мониторинга;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обеспечения информационной безопасности;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 также требования к: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профессиональной  подготовке  инженерно-технического состава по эксплуатации СИСТЕМЫ-112;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надежности элементов СИСТЕМЫ-112;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техническому обслуживанию СИСТЕМЫ-112.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Технический проект проходит согласование в МЧС России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после  рассмотрения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его  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 заседании региональной межведомственной рабочей группы</a:t>
                      </a:r>
                    </a:p>
                  </a:txBody>
                  <a:tcPr marT="45724" marB="4572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+ 4 месяца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+ 8 месяцев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6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Согласованный  технический  проект,  спецификация оборудования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4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Методические материалы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Целью  работы  по  техническому  проектированию  является  разработка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технического проекта создания СИСТЕМЫ-112. Технический  проект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разрабатывается  на  основе  Типового  технического проекта на СИСТЕМУ-112.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основании технического проекта разрабатывается рабочий проект 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(эти две стадии допускается объединить в </a:t>
                      </a:r>
                      <a:r>
                        <a:rPr kumimoji="0" lang="ru-RU" sz="16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технорабочий</a:t>
                      </a: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проект).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7373" name="Picture 66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74" name="Text Box 67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7375" name="Picture 68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76" name="Text Box 69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8</a:t>
            </a:r>
          </a:p>
        </p:txBody>
      </p:sp>
      <p:sp>
        <p:nvSpPr>
          <p:cNvPr id="57377" name="Text Box 7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54" name="Group 142"/>
          <p:cNvGraphicFramePr>
            <a:graphicFrameLocks noGrp="1"/>
          </p:cNvGraphicFramePr>
          <p:nvPr/>
        </p:nvGraphicFramePr>
        <p:xfrm>
          <a:off x="1250950" y="2446338"/>
          <a:ext cx="10723563" cy="6873875"/>
        </p:xfrm>
        <a:graphic>
          <a:graphicData uri="http://schemas.openxmlformats.org/drawingml/2006/table">
            <a:tbl>
              <a:tblPr/>
              <a:tblGrid>
                <a:gridCol w="224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06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системного  проекта  на телекоммуникационную  подсистему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субъекта  Российской  Федерации,  включающего  в  том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числе: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схему подключения экстренных оперативных служб субъекта Российской Федерации к сетям фиксированной и подвижной радиотелефонной связи;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структурную  схему  сети  связи  для  обеспечения абонентам  сетей  фиксированной  и  подвижной  связи вызова оператора СИСТЕМЫ-112;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схему  прохождения  вызовов  от/к  абонентов(</a:t>
                      </a:r>
                      <a:r>
                        <a:rPr kumimoji="0" lang="ru-R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ам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 операторов сетей фиксированной и подвижной связи к/от оператору СИСТЕМЫ-112;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прогноз объема трафика от абонентов операторов сетей фиксированной и подвижной связи на территории субъекта Российской Федерации;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пропускную способность каналов связи.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Системный  проект  на  телекоммуникационную  подсистему СИСТЕМЫ-112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проходит согласование с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Минкомсвязи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России и МЧС России.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Предполагается проведение следующих работ: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аудит  существующей  телекоммуникационной  инфраструктуры  сетей операторов связи, в том числе разработка опросных форм;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сбор, обработка и анализ данных, а также подготовка заключений </a:t>
                      </a:r>
                      <a:b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 результатам  аудита;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системное  проектирование  телекоммуникационной  подсистемы СИСТЕМЫ-112.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4" marB="4572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+ 6 месяцев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+ 10 месяцев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Системный  проект  на  телекоммуникационную подсистему СИСТЕМЫ-112, спецификация оборудования 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8393" name="Picture 135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94" name="Text Box 136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8395" name="Picture 137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96" name="Text Box 138"/>
          <p:cNvSpPr txBox="1">
            <a:spLocks noChangeArrowheads="1"/>
          </p:cNvSpPr>
          <p:nvPr/>
        </p:nvSpPr>
        <p:spPr bwMode="auto">
          <a:xfrm>
            <a:off x="977900" y="2311400"/>
            <a:ext cx="647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9</a:t>
            </a:r>
          </a:p>
        </p:txBody>
      </p:sp>
      <p:sp>
        <p:nvSpPr>
          <p:cNvPr id="58397" name="Text Box 14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81" name="Group 45"/>
          <p:cNvGraphicFramePr>
            <a:graphicFrameLocks noGrp="1"/>
          </p:cNvGraphicFramePr>
          <p:nvPr/>
        </p:nvGraphicFramePr>
        <p:xfrm>
          <a:off x="1809750" y="2662238"/>
          <a:ext cx="9837738" cy="4195762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93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Запрос в Минкомсвязь России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ввод единого номера 112 на территории субъекта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</a:t>
                      </a:r>
                      <a:endParaRPr kumimoji="0" lang="ru-RU" sz="4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+ 6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+ 8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 Российской Федерации</a:t>
                      </a:r>
                      <a:r>
                        <a:rPr kumimoji="0" lang="ru-RU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1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Запрос в Минкомсвязь России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9417" name="Picture 37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18" name="Text Box 38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59419" name="Picture 39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20" name="Text Box 40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59421" name="Text Box 46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48" name="Group 64"/>
          <p:cNvGraphicFramePr>
            <a:graphicFrameLocks noGrp="1"/>
          </p:cNvGraphicFramePr>
          <p:nvPr/>
        </p:nvGraphicFramePr>
        <p:xfrm>
          <a:off x="1625600" y="2662238"/>
          <a:ext cx="10236200" cy="7004181"/>
        </p:xfrm>
        <a:graphic>
          <a:graphicData uri="http://schemas.openxmlformats.org/drawingml/2006/table">
            <a:tbl>
              <a:tblPr/>
              <a:tblGrid>
                <a:gridCol w="212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1" marB="45711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Проведение  первоначального  обучения  персонала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Первоначальное обучение персонала центров обработки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вызовов и единых дежурно-диспетчерских служб СИСТЕМЫ-112.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Первоначальное обучение персонала региональных дежурно-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диспетчерских служб, интегрированных в СИСТЕМУ-112.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Первоначальное  обучение  персонала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дежурно-диспетчерских  служб федеральных органов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исполнительной власти, интегрированных в СИСТЕМУ-112.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Обучение преподавателей для подготовки персонала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</a:t>
                      </a:r>
                    </a:p>
                  </a:txBody>
                  <a:tcPr marT="45711" marB="45711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1" marB="45711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+ 6 месяцев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1" marB="45711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+ 18 месяцев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1" marB="45711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субъекта Российской Федерации, ГУ  МЧС  по  субъекту  Российской Федерации, центры обучения персонала СИСТЕМЫ-112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1" marB="45711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Допущенный к работе персонал СИСТЕМЫ-112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0441" name="Picture 54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Text Box 55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0443" name="Picture 56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4" name="Text Box 57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11</a:t>
            </a:r>
          </a:p>
        </p:txBody>
      </p:sp>
      <p:sp>
        <p:nvSpPr>
          <p:cNvPr id="60445" name="Text Box 6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62" name="Group 54"/>
          <p:cNvGraphicFramePr>
            <a:graphicFrameLocks noGrp="1"/>
          </p:cNvGraphicFramePr>
          <p:nvPr/>
        </p:nvGraphicFramePr>
        <p:xfrm>
          <a:off x="1809750" y="2662238"/>
          <a:ext cx="9837738" cy="5940425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6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7" marB="45707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Переподготовка и обучение персонала СИСТЕМЫ-112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Обучение  и  переподготовка  персонала  центров  обработки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вызовов  и СИСТЕМЫ-112 единых дежурно-диспетчерских служб.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Обучение  и  переподготовка  персонала  региональных  дежурно-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диспетчерских служб, интегрированных в СИСТЕМУ-112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Обучение  и  переподготовка  персонала  дежурно-диспетчерских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служб федеральных органов исполнительной власти,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интегрированных в СИСТЕМУ-112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Обучение  и  переподготовка  преподавателей  для  подготовки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персонала СИСТЕМЫ-112 </a:t>
                      </a:r>
                    </a:p>
                  </a:txBody>
                  <a:tcPr marT="45707" marB="45707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7" marB="45707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+ 6 месяцев</a:t>
                      </a: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7" marB="45707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Постоянно</a:t>
                      </a: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7" marB="45707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субъекта Российской Федерации, ГУ  МЧС  по  субъекту  Российской Федерации, центры обучения персонала СИСТЕМЫ-112</a:t>
                      </a:r>
                      <a:endParaRPr kumimoji="0" lang="ru-RU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9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7" marB="45707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Допущенный к работе персонал СИСТЕМЫ-112</a:t>
                      </a:r>
                    </a:p>
                  </a:txBody>
                  <a:tcPr marT="45707" marB="45707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5" name="Picture 48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6" name="Text Box 49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1467" name="Picture 50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8" name="Text Box 51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12</a:t>
            </a:r>
          </a:p>
        </p:txBody>
      </p:sp>
      <p:sp>
        <p:nvSpPr>
          <p:cNvPr id="61469" name="Text Box 5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84" name="Group 52"/>
          <p:cNvGraphicFramePr>
            <a:graphicFrameLocks noGrp="1"/>
          </p:cNvGraphicFramePr>
          <p:nvPr/>
        </p:nvGraphicFramePr>
        <p:xfrm>
          <a:off x="1809750" y="2662238"/>
          <a:ext cx="9837738" cy="5132387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9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Проектирование линий связи для привязки объектов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к сети связи общего пользования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Предполагается проектирование  линий  связи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УОВЭОС-ЕДДС  (новое строительство для центра субъекта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РФ и каждого из муниципальных районов) для привязки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объектов СИСТЕМЫ-112 к сети связи общего пользования,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 необходимости.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+ 10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+ 11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1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1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Проектные материалы.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2489" name="Picture 44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90" name="Text Box 45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2491" name="Picture 46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92" name="Text Box 47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13</a:t>
            </a:r>
          </a:p>
        </p:txBody>
      </p:sp>
      <p:sp>
        <p:nvSpPr>
          <p:cNvPr id="62493" name="Text Box 5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02" name="Group 46"/>
          <p:cNvGraphicFramePr>
            <a:graphicFrameLocks noGrp="1"/>
          </p:cNvGraphicFramePr>
          <p:nvPr/>
        </p:nvGraphicFramePr>
        <p:xfrm>
          <a:off x="1809750" y="2662238"/>
          <a:ext cx="9837738" cy="4932362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87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Проведение  государственной  экспертизы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разработанной проектно-сметной документации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СИСТЕМЫ–112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+ 8 месяцев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+ 9 месяцев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Федерации, уполномоченная организация.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5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Заключение государственной экспертизы проектов.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Распоряжение Правительства  субъекта 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 об  утверждении  проектно-сметной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документации. 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3513" name="Picture 38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14" name="Text Box 39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3515" name="Picture 40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16" name="Text Box 41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14</a:t>
            </a:r>
          </a:p>
        </p:txBody>
      </p:sp>
      <p:sp>
        <p:nvSpPr>
          <p:cNvPr id="63517" name="Text Box 47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34" name="Group 54"/>
          <p:cNvGraphicFramePr>
            <a:graphicFrameLocks noGrp="1"/>
          </p:cNvGraphicFramePr>
          <p:nvPr/>
        </p:nvGraphicFramePr>
        <p:xfrm>
          <a:off x="1809750" y="2662238"/>
          <a:ext cx="9837738" cy="4954587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49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8" marB="4569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Строительство новых и модернизация существующих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линий связи для привязки объектов СИСТЕМЫ-112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 сети связи общего пользования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Предполагается  строительство  новых  и  модернизация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существующих линий привязки объектов СИСТЕМЫ-112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 сети связи общего пользования</a:t>
                      </a:r>
                    </a:p>
                  </a:txBody>
                  <a:tcPr marT="45698" marB="45698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8" marB="4569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+ 11 месяцев</a:t>
                      </a:r>
                    </a:p>
                  </a:txBody>
                  <a:tcPr marT="45698" marB="4569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8" marB="4569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+15 месяцев</a:t>
                      </a:r>
                    </a:p>
                  </a:txBody>
                  <a:tcPr marT="45698" marB="4569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7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8" marB="4569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698" marB="4569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8" marB="4569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Привязка объектов СИСТЕМЫ-112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 сети связи общего пользования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8" marB="4569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4537" name="Picture 46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8" name="Text Box 47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4539" name="Picture 48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40" name="Text Box 49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15</a:t>
            </a:r>
          </a:p>
        </p:txBody>
      </p:sp>
      <p:sp>
        <p:nvSpPr>
          <p:cNvPr id="64541" name="Text Box 5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6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-57150"/>
            <a:ext cx="7723187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1060450" y="730250"/>
            <a:ext cx="70088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800" b="1" baseline="0"/>
              <a:t>Нормативная правовая база </a:t>
            </a:r>
            <a:br>
              <a:rPr lang="ru-RU" altLang="ru-RU" sz="2800" b="1" baseline="0"/>
            </a:br>
            <a:r>
              <a:rPr lang="ru-RU" altLang="ru-RU" sz="2800" b="1" baseline="0"/>
              <a:t>создания СИСТЕМЫ-112</a:t>
            </a:r>
            <a:endParaRPr lang="ru-RU" altLang="ru-RU" sz="2800" baseline="0"/>
          </a:p>
        </p:txBody>
      </p:sp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1946275" y="2497138"/>
            <a:ext cx="9766300" cy="710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2000" baseline="0"/>
              <a:t>Федеральный закон от 7 июля 2003 г. № 126-ФЗ «О связи».</a:t>
            </a:r>
          </a:p>
          <a:p>
            <a:pPr>
              <a:spcAft>
                <a:spcPct val="50000"/>
              </a:spcAft>
            </a:pPr>
            <a:r>
              <a:rPr lang="ru-RU" altLang="ru-RU" sz="2000" baseline="0"/>
              <a:t>Постановление Правительства Российской Федерации от 31 декабря 2004 г. </a:t>
            </a:r>
            <a:br>
              <a:rPr lang="ru-RU" altLang="ru-RU" sz="2000" baseline="0"/>
            </a:br>
            <a:r>
              <a:rPr lang="ru-RU" altLang="ru-RU" sz="2000" baseline="0"/>
              <a:t>№ 894 «Об утверждении перечня экстренных оперативных служб, вызов которых круглосуточно и бесплатно обязан обеспечить оператор связи пользователю услугами связи, и о назначении единого номера вызова экстренных оперативных служб».</a:t>
            </a:r>
          </a:p>
          <a:p>
            <a:pPr>
              <a:spcAft>
                <a:spcPct val="50000"/>
              </a:spcAft>
            </a:pPr>
            <a:r>
              <a:rPr lang="ru-RU" altLang="ru-RU" sz="2000" baseline="0"/>
              <a:t>Концепция создания системы обеспечения вызова экстренных оперативных служб через единый номер «112» на базе дежурно-диспетчерских служб муниципальных образований, одобренная распоряжением Правительства Российской Федерации от 25 августа 2008 г. № 1240-р.</a:t>
            </a:r>
          </a:p>
          <a:p>
            <a:pPr>
              <a:spcAft>
                <a:spcPct val="50000"/>
              </a:spcAft>
            </a:pPr>
            <a:r>
              <a:rPr lang="ru-RU" altLang="ru-RU" sz="2000" baseline="0"/>
              <a:t>Указ Президента Российской Федерации от 28 декабря 2010 г. № 1632 </a:t>
            </a:r>
            <a:br>
              <a:rPr lang="ru-RU" altLang="ru-RU" sz="2000" baseline="0"/>
            </a:br>
            <a:r>
              <a:rPr lang="ru-RU" altLang="ru-RU" sz="2000" baseline="0"/>
              <a:t>«О совершенствовании системы обеспечения вызова экстренных оперативных служб на территории Российской Федерации».</a:t>
            </a:r>
          </a:p>
          <a:p>
            <a:pPr>
              <a:spcAft>
                <a:spcPct val="50000"/>
              </a:spcAft>
            </a:pPr>
            <a:r>
              <a:rPr lang="ru-RU" altLang="ru-RU" sz="2000" baseline="0"/>
              <a:t>Положение о системе обеспечения вызова экстренных оперативных служб </a:t>
            </a:r>
            <a:br>
              <a:rPr lang="ru-RU" altLang="ru-RU" sz="2000" baseline="0"/>
            </a:br>
            <a:r>
              <a:rPr lang="ru-RU" altLang="ru-RU" sz="2000" baseline="0"/>
              <a:t>по единому номеру «112», утвержденное постановлением Правительства Российской Федерации от 21 ноября 2011 г. № 958.</a:t>
            </a:r>
          </a:p>
          <a:p>
            <a:r>
              <a:rPr lang="ru-RU" altLang="ru-RU" sz="2000" baseline="0"/>
              <a:t>Постановление Правительства Российской Федерации </a:t>
            </a:r>
            <a:br>
              <a:rPr lang="ru-RU" altLang="ru-RU" sz="2000" baseline="0"/>
            </a:br>
            <a:r>
              <a:rPr lang="ru-RU" altLang="ru-RU" sz="2000" baseline="0"/>
              <a:t>от 22 декабря 2011 г. № 1101 «О внесении изменений в некоторые акты Правительства Российской Федерации».</a:t>
            </a:r>
          </a:p>
          <a:p>
            <a:pPr>
              <a:spcBef>
                <a:spcPct val="50000"/>
              </a:spcBef>
            </a:pPr>
            <a:endParaRPr lang="ru-RU" altLang="ru-RU" sz="2000" baseline="0"/>
          </a:p>
        </p:txBody>
      </p:sp>
      <p:pic>
        <p:nvPicPr>
          <p:cNvPr id="1946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52412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29749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46736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611028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71104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81994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55" name="Group 51"/>
          <p:cNvGraphicFramePr>
            <a:graphicFrameLocks noGrp="1"/>
          </p:cNvGraphicFramePr>
          <p:nvPr/>
        </p:nvGraphicFramePr>
        <p:xfrm>
          <a:off x="1809750" y="2662238"/>
          <a:ext cx="9837738" cy="5259387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49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9" marB="45699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Подготовка инфраструктуры сетей фиксированной 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подвижной  радиотелефонной  связи  к  развертыванию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Предполагается проведение организационных и технических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мероприятий на сетях фиксированной и подвижной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радиотелефонной связи.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699" marB="45699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9" marB="45699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+ 11 месяцев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9" marB="45699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+ 18 месяцев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9" marB="45699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7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699" marB="45699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Инфраструктура  сетей  фиксированной  и  подвижной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радиотелефонной связи, подготовленная к развертыванию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СИСТЕМЫ-112.</a:t>
                      </a:r>
                    </a:p>
                  </a:txBody>
                  <a:tcPr marT="45699" marB="45699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5561" name="Picture 43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62" name="Text Box 44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pic>
        <p:nvPicPr>
          <p:cNvPr id="65563" name="Picture 45" descr="круж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971675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64" name="Text Box 46"/>
          <p:cNvSpPr txBox="1">
            <a:spLocks noChangeArrowheads="1"/>
          </p:cNvSpPr>
          <p:nvPr/>
        </p:nvSpPr>
        <p:spPr bwMode="auto">
          <a:xfrm>
            <a:off x="749300" y="2311400"/>
            <a:ext cx="10287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16</a:t>
            </a:r>
          </a:p>
        </p:txBody>
      </p:sp>
      <p:sp>
        <p:nvSpPr>
          <p:cNvPr id="65565" name="Text Box 52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09" name="Group 81"/>
          <p:cNvGraphicFramePr>
            <a:graphicFrameLocks noGrp="1"/>
          </p:cNvGraphicFramePr>
          <p:nvPr/>
        </p:nvGraphicFramePr>
        <p:xfrm>
          <a:off x="1682750" y="4414838"/>
          <a:ext cx="9837738" cy="4030662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02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Создание центра обработки вызовов (ЦОВ) СИСТЕМЫ-112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 Российской  Федерации  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(строительство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помещений и оснащение)</a:t>
                      </a:r>
                    </a:p>
                  </a:txBody>
                  <a:tcPr marT="45724" marB="4572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+ 11 месяцев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+ 14 месяцев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4" marB="4572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ЦОВ  СИСТЕМЫ-112  административного  центра  субъекта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</a:t>
                      </a:r>
                    </a:p>
                  </a:txBody>
                  <a:tcPr marT="45724" marB="4572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585" name="Text Box 40"/>
          <p:cNvSpPr txBox="1">
            <a:spLocks noChangeArrowheads="1"/>
          </p:cNvSpPr>
          <p:nvPr/>
        </p:nvSpPr>
        <p:spPr bwMode="auto">
          <a:xfrm>
            <a:off x="1671638" y="2533650"/>
            <a:ext cx="98869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3600" b="1" baseline="0">
                <a:solidFill>
                  <a:srgbClr val="EC6608"/>
                </a:solidFill>
              </a:rPr>
              <a:t>Развертывание  СИСТЕМЫ-112  </a:t>
            </a:r>
          </a:p>
          <a:p>
            <a:r>
              <a:rPr lang="ru-RU" altLang="ru-RU" sz="3600" b="1" baseline="0">
                <a:solidFill>
                  <a:srgbClr val="EC6608"/>
                </a:solidFill>
              </a:rPr>
              <a:t>в  субъекте  Российской Федерации</a:t>
            </a:r>
          </a:p>
        </p:txBody>
      </p:sp>
      <p:pic>
        <p:nvPicPr>
          <p:cNvPr id="66586" name="Picture 77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-203200"/>
            <a:ext cx="72977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7" name="Text Box 78"/>
          <p:cNvSpPr txBox="1">
            <a:spLocks noChangeArrowheads="1"/>
          </p:cNvSpPr>
          <p:nvPr/>
        </p:nvSpPr>
        <p:spPr bwMode="auto">
          <a:xfrm>
            <a:off x="990600" y="635000"/>
            <a:ext cx="77343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800" b="1" baseline="0"/>
              <a:t>Типовой комплексный план организационно-технических мероприятий по созданию СИСТЕМЫ-112 на территории Российской Федерации</a:t>
            </a:r>
            <a:r>
              <a:rPr lang="ru-RU" altLang="ru-RU" sz="1800" baseline="0"/>
              <a:t> </a:t>
            </a:r>
          </a:p>
        </p:txBody>
      </p:sp>
      <p:grpSp>
        <p:nvGrpSpPr>
          <p:cNvPr id="66588" name="Group 84"/>
          <p:cNvGrpSpPr>
            <a:grpSpLocks/>
          </p:cNvGrpSpPr>
          <p:nvPr/>
        </p:nvGrpSpPr>
        <p:grpSpPr bwMode="auto">
          <a:xfrm>
            <a:off x="715963" y="3597275"/>
            <a:ext cx="1339850" cy="1339850"/>
            <a:chOff x="291" y="2234"/>
            <a:chExt cx="964" cy="964"/>
          </a:xfrm>
        </p:grpSpPr>
        <p:pic>
          <p:nvPicPr>
            <p:cNvPr id="66591" name="Picture 85" descr="кружок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92" name="Oval 86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66589" name="Text Box 87"/>
          <p:cNvSpPr txBox="1">
            <a:spLocks noChangeArrowheads="1"/>
          </p:cNvSpPr>
          <p:nvPr/>
        </p:nvSpPr>
        <p:spPr bwMode="auto">
          <a:xfrm>
            <a:off x="901700" y="38354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66590" name="Text Box 88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34" name="Group 82"/>
          <p:cNvGraphicFramePr>
            <a:graphicFrameLocks noGrp="1"/>
          </p:cNvGraphicFramePr>
          <p:nvPr/>
        </p:nvGraphicFramePr>
        <p:xfrm>
          <a:off x="1758950" y="6159500"/>
          <a:ext cx="9837738" cy="3197226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8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Реконструкция помещений и оснащение ЦОВ ЕДДС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субъекта Российской Федерации.</a:t>
                      </a:r>
                      <a:endParaRPr kumimoji="0" lang="ru-RU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+ 13 месяцев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ЦОВ ЕДДС СИСТЕМЫ-112 субъекта Российской Федерации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222" name="Group 70"/>
          <p:cNvGraphicFramePr>
            <a:graphicFrameLocks noGrp="1"/>
          </p:cNvGraphicFramePr>
          <p:nvPr/>
        </p:nvGraphicFramePr>
        <p:xfrm>
          <a:off x="1758950" y="2522538"/>
          <a:ext cx="9837738" cy="2989263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1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Создание  резервного  ЦОВ  с  функцией  обучения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персонала СИСТЕМЫ-112 субъекта Российской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(строительство помещений и оснащение);  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+ 13 месяцев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РЦОВ СИСТЕМА-112 субъекта Российской Федерации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4017" name="Group 78"/>
          <p:cNvGrpSpPr>
            <a:grpSpLocks/>
          </p:cNvGrpSpPr>
          <p:nvPr/>
        </p:nvGrpSpPr>
        <p:grpSpPr bwMode="auto">
          <a:xfrm>
            <a:off x="627063" y="5337175"/>
            <a:ext cx="1339850" cy="1339850"/>
            <a:chOff x="291" y="2234"/>
            <a:chExt cx="964" cy="964"/>
          </a:xfrm>
        </p:grpSpPr>
        <p:pic>
          <p:nvPicPr>
            <p:cNvPr id="84024" name="Picture 79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25" name="Oval 80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84018" name="Text Box 81"/>
          <p:cNvSpPr txBox="1">
            <a:spLocks noChangeArrowheads="1"/>
          </p:cNvSpPr>
          <p:nvPr/>
        </p:nvSpPr>
        <p:spPr bwMode="auto">
          <a:xfrm>
            <a:off x="812800" y="55753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3</a:t>
            </a:r>
          </a:p>
        </p:txBody>
      </p:sp>
      <p:grpSp>
        <p:nvGrpSpPr>
          <p:cNvPr id="84019" name="Group 83"/>
          <p:cNvGrpSpPr>
            <a:grpSpLocks/>
          </p:cNvGrpSpPr>
          <p:nvPr/>
        </p:nvGrpSpPr>
        <p:grpSpPr bwMode="auto">
          <a:xfrm>
            <a:off x="652463" y="1819275"/>
            <a:ext cx="1339850" cy="1339850"/>
            <a:chOff x="291" y="2234"/>
            <a:chExt cx="964" cy="964"/>
          </a:xfrm>
        </p:grpSpPr>
        <p:pic>
          <p:nvPicPr>
            <p:cNvPr id="84022" name="Picture 84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023" name="Oval 85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84020" name="Text Box 86"/>
          <p:cNvSpPr txBox="1">
            <a:spLocks noChangeArrowheads="1"/>
          </p:cNvSpPr>
          <p:nvPr/>
        </p:nvSpPr>
        <p:spPr bwMode="auto">
          <a:xfrm>
            <a:off x="838200" y="20574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2</a:t>
            </a:r>
          </a:p>
        </p:txBody>
      </p:sp>
      <p:sp>
        <p:nvSpPr>
          <p:cNvPr id="84021" name="Text Box 87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46" name="Group 70"/>
          <p:cNvGraphicFramePr>
            <a:graphicFrameLocks noGrp="1"/>
          </p:cNvGraphicFramePr>
          <p:nvPr/>
        </p:nvGraphicFramePr>
        <p:xfrm>
          <a:off x="1746250" y="2332038"/>
          <a:ext cx="9837738" cy="3354388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91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3" marB="4571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Интеграция  региональных  ДДС  в  СИСТЕМУ-112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Предусматривается оснащение ПТК ДДС для их интеграции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 СИСТЕМУ-112. </a:t>
                      </a:r>
                    </a:p>
                  </a:txBody>
                  <a:tcPr marT="45713" marB="45713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3" marB="4571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+ 13 месяцев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3" marB="4571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3" marB="4571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3" marB="4571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Интегрированные  региональные  ДДС  СИСТЕМЫ-112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субъекта Российской Федерации. </a:t>
                      </a:r>
                    </a:p>
                  </a:txBody>
                  <a:tcPr marT="45713" marB="4571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251" name="Group 75"/>
          <p:cNvGraphicFramePr>
            <a:graphicFrameLocks noGrp="1"/>
          </p:cNvGraphicFramePr>
          <p:nvPr/>
        </p:nvGraphicFramePr>
        <p:xfrm>
          <a:off x="1733550" y="5824538"/>
          <a:ext cx="9837738" cy="3624263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90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Наимено-</a:t>
                      </a:r>
                      <a:b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5" marB="4571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Интеграция  ДДС  федеральных  органов исполнительной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власти  (01,  02,  03)  в  СИСТЕМУ-112 субъекта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Предусматривается  интеграция  существующих  информационно-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диспетчерских систем ДДС с СИСТЕМОЙ-112. </a:t>
                      </a:r>
                    </a:p>
                  </a:txBody>
                  <a:tcPr marT="45715" marB="45715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5" marB="4571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+ 13 месяцев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5" marB="4571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5" marB="4571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5" marB="4571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Интегрированные  ДДС  федеральных  органов  исполнительной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власти (01, 02, 03) в СИСТЕМУ-112 субъекта Российской Федерации. 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8657" name="Group 76"/>
          <p:cNvGrpSpPr>
            <a:grpSpLocks/>
          </p:cNvGrpSpPr>
          <p:nvPr/>
        </p:nvGrpSpPr>
        <p:grpSpPr bwMode="auto">
          <a:xfrm>
            <a:off x="754063" y="1590675"/>
            <a:ext cx="1339850" cy="1339850"/>
            <a:chOff x="291" y="2234"/>
            <a:chExt cx="964" cy="964"/>
          </a:xfrm>
        </p:grpSpPr>
        <p:pic>
          <p:nvPicPr>
            <p:cNvPr id="68664" name="Picture 77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65" name="Oval 78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68658" name="Text Box 79"/>
          <p:cNvSpPr txBox="1">
            <a:spLocks noChangeArrowheads="1"/>
          </p:cNvSpPr>
          <p:nvPr/>
        </p:nvSpPr>
        <p:spPr bwMode="auto">
          <a:xfrm>
            <a:off x="939800" y="18288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4</a:t>
            </a:r>
          </a:p>
        </p:txBody>
      </p:sp>
      <p:grpSp>
        <p:nvGrpSpPr>
          <p:cNvPr id="68659" name="Group 80"/>
          <p:cNvGrpSpPr>
            <a:grpSpLocks/>
          </p:cNvGrpSpPr>
          <p:nvPr/>
        </p:nvGrpSpPr>
        <p:grpSpPr bwMode="auto">
          <a:xfrm>
            <a:off x="728663" y="5565775"/>
            <a:ext cx="1339850" cy="1339850"/>
            <a:chOff x="291" y="2234"/>
            <a:chExt cx="964" cy="964"/>
          </a:xfrm>
        </p:grpSpPr>
        <p:pic>
          <p:nvPicPr>
            <p:cNvPr id="68662" name="Picture 81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63" name="Oval 82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68660" name="Text Box 83"/>
          <p:cNvSpPr txBox="1">
            <a:spLocks noChangeArrowheads="1"/>
          </p:cNvSpPr>
          <p:nvPr/>
        </p:nvSpPr>
        <p:spPr bwMode="auto">
          <a:xfrm>
            <a:off x="914400" y="58039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5</a:t>
            </a:r>
          </a:p>
        </p:txBody>
      </p:sp>
      <p:sp>
        <p:nvSpPr>
          <p:cNvPr id="68661" name="Text Box 8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54" name="Group 54"/>
          <p:cNvGraphicFramePr>
            <a:graphicFrameLocks noGrp="1"/>
          </p:cNvGraphicFramePr>
          <p:nvPr/>
        </p:nvGraphicFramePr>
        <p:xfrm>
          <a:off x="1746250" y="2459038"/>
          <a:ext cx="9837738" cy="6707431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9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Организация  взаимодействия  ЦОВ  СИСТЕМЫ-112  с ЦУКС  МЧС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России и  ситуационными  центрами  глав администраций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субъектов Российской Федерации.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В МЧС России созданы и действуют Национальный центр управления 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кризисных  ситуациях»  (ФГБУ  НЦУКС),  Центры  управления  в  кризисных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ситуациях МЧС России субъектов РФ (ЦУКС).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В настоящее время в ряде субъектов Российской Федерации созданы или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создаются  ситуационные  центры,  обеспечивающие  информационно-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аналитическое обеспечение принятия решений главами администраций.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Также  ситуационные  центры  глав  администраций  субъектов  могут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использоваться  и для  координации  действий  при  ликвидации  последствий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чрезвычайных ситуаций.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Для  обеспечения  автоматизированного  взаимодействия  СИСТЕМЫ-112  с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ЦУКС МЧС России, ситуационными центрами глав администраций субъектов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 разрабатываются комплексы средств автоматизации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такого  взаимодействия  с  учетом  требований  по  унификации  такого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взаимодействия.</a:t>
                      </a:r>
                    </a:p>
                  </a:txBody>
                  <a:tcPr marT="45702" marB="45702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+ 13 месяцев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02" marB="4570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02" marB="4570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Взаимодействие  ЦОВ  СИСТЕМЫ-112  с  ЦУКС  МЧС  России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 ситуационными  центрами  глав  администраций  субъектов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Федерации. </a:t>
                      </a:r>
                    </a:p>
                  </a:txBody>
                  <a:tcPr marT="45702" marB="45702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9657" name="Group 55"/>
          <p:cNvGrpSpPr>
            <a:grpSpLocks/>
          </p:cNvGrpSpPr>
          <p:nvPr/>
        </p:nvGrpSpPr>
        <p:grpSpPr bwMode="auto">
          <a:xfrm>
            <a:off x="728663" y="2009775"/>
            <a:ext cx="1339850" cy="1339850"/>
            <a:chOff x="291" y="2234"/>
            <a:chExt cx="964" cy="964"/>
          </a:xfrm>
        </p:grpSpPr>
        <p:pic>
          <p:nvPicPr>
            <p:cNvPr id="69660" name="Picture 56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61" name="Oval 57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69658" name="Text Box 58"/>
          <p:cNvSpPr txBox="1">
            <a:spLocks noChangeArrowheads="1"/>
          </p:cNvSpPr>
          <p:nvPr/>
        </p:nvSpPr>
        <p:spPr bwMode="auto">
          <a:xfrm>
            <a:off x="914400" y="22479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6</a:t>
            </a:r>
          </a:p>
        </p:txBody>
      </p:sp>
      <p:sp>
        <p:nvSpPr>
          <p:cNvPr id="69659" name="Text Box 59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74" name="Group 50"/>
          <p:cNvGraphicFramePr>
            <a:graphicFrameLocks noGrp="1"/>
          </p:cNvGraphicFramePr>
          <p:nvPr/>
        </p:nvGraphicFramePr>
        <p:xfrm>
          <a:off x="1746250" y="2459038"/>
          <a:ext cx="9837738" cy="6736013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8" marB="4571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Сопряжение  ЦОВ  и  РЦОВ  СИСТЕМЫ-112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  НИЦ системы «ЭРА-ГЛОНАСС».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Проект  «Создание  системы  экстренного  реагирования  при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авариях «ЭРА-ГЛОНАСС» направлен на снижение тяжести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возможных  последствий ДТП за счет ускорения начала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оказания помощи пострадавшим в ДТП путем оснащения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автотранспорта  навигационно-связными  терминалами,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автоматически передающими в систему «ЭРА-ГЛОНАСС»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информацию об аварии (в том числе, координаты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транспортного средства)</a:t>
                      </a:r>
                    </a:p>
                  </a:txBody>
                  <a:tcPr marT="45718" marB="45718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8" marB="4571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+ 14 месяцев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8" marB="4571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8" marB="4571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Единственный  исполнитель государственного заказа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реализацию проекта создания системы  «ЭРА-ГЛОНАСС»,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определённый распоряжением Правительства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8" marB="45718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Сопряжение ЦОВ (РЦОВ) СИСТЕМЫ-112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 НИЦ системы «ЭРА-ГЛОНАСС».</a:t>
                      </a: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0681" name="Group 51"/>
          <p:cNvGrpSpPr>
            <a:grpSpLocks/>
          </p:cNvGrpSpPr>
          <p:nvPr/>
        </p:nvGrpSpPr>
        <p:grpSpPr bwMode="auto">
          <a:xfrm>
            <a:off x="690563" y="1946275"/>
            <a:ext cx="1339850" cy="1339850"/>
            <a:chOff x="291" y="2234"/>
            <a:chExt cx="964" cy="964"/>
          </a:xfrm>
        </p:grpSpPr>
        <p:pic>
          <p:nvPicPr>
            <p:cNvPr id="70684" name="Picture 52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85" name="Oval 53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70682" name="Text Box 54"/>
          <p:cNvSpPr txBox="1">
            <a:spLocks noChangeArrowheads="1"/>
          </p:cNvSpPr>
          <p:nvPr/>
        </p:nvSpPr>
        <p:spPr bwMode="auto">
          <a:xfrm>
            <a:off x="876300" y="21844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7</a:t>
            </a:r>
          </a:p>
        </p:txBody>
      </p:sp>
      <p:sp>
        <p:nvSpPr>
          <p:cNvPr id="70683" name="Text Box 5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93" name="Group 45"/>
          <p:cNvGraphicFramePr>
            <a:graphicFrameLocks noGrp="1"/>
          </p:cNvGraphicFramePr>
          <p:nvPr/>
        </p:nvGraphicFramePr>
        <p:xfrm>
          <a:off x="1746250" y="2725738"/>
          <a:ext cx="9837738" cy="5741987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9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Организация межсетевого взаимодействия ЦОВ 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РЦОВ СИСТЕМЫ-112 субъекта Российской Федерации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  ЦОВ  и  РЦОВ  СИСТЕМЫ-112  соседних  субъектов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Российской Федерации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Предусматривается  проведение  обследования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программного обеспечения  и  оборудования,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 протоколов  и организация межсетевого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взаимодействия  с  СИСТЕМОЙ-112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соседних  субъектов Российской Федерации. </a:t>
                      </a: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+ 17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 конкурсной основе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Организованное межсетевое взаимодействие.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1705" name="Group 46"/>
          <p:cNvGrpSpPr>
            <a:grpSpLocks/>
          </p:cNvGrpSpPr>
          <p:nvPr/>
        </p:nvGrpSpPr>
        <p:grpSpPr bwMode="auto">
          <a:xfrm>
            <a:off x="766763" y="1971675"/>
            <a:ext cx="1339850" cy="1339850"/>
            <a:chOff x="291" y="2234"/>
            <a:chExt cx="964" cy="964"/>
          </a:xfrm>
        </p:grpSpPr>
        <p:pic>
          <p:nvPicPr>
            <p:cNvPr id="71708" name="Picture 47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09" name="Oval 48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71706" name="Text Box 49"/>
          <p:cNvSpPr txBox="1">
            <a:spLocks noChangeArrowheads="1"/>
          </p:cNvSpPr>
          <p:nvPr/>
        </p:nvSpPr>
        <p:spPr bwMode="auto">
          <a:xfrm>
            <a:off x="952500" y="22098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8</a:t>
            </a:r>
          </a:p>
        </p:txBody>
      </p:sp>
      <p:sp>
        <p:nvSpPr>
          <p:cNvPr id="71707" name="Text Box 5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27" name="Group 55"/>
          <p:cNvGraphicFramePr>
            <a:graphicFrameLocks noGrp="1"/>
          </p:cNvGraphicFramePr>
          <p:nvPr/>
        </p:nvGraphicFramePr>
        <p:xfrm>
          <a:off x="1746250" y="2725738"/>
          <a:ext cx="9837738" cy="6586668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0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4" marB="4571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Информирование  населения  области  о  вводе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единого  номера  вызова  экстренных  оперативных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служб «112»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Создание  на  теле-  и  радиоканалах  регулярных  специальных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обучающих  передач,  видео-  и  аудиороликов  социальной  рекламы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 СИСТЕМЕ-112.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и проведение рекламно-информационных кампаний по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информированию населения о создании и функционировании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с использованием средств наружной рекламы.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Интернет-портал СИСТЕМЫ-112.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Разработка и проведение рекламно-информационных кампаний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 информированию населения о создании и функционировании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СИСТЕМЫ-112 в печатных средствах массовой информации.</a:t>
                      </a:r>
                    </a:p>
                  </a:txBody>
                  <a:tcPr marT="45714" marB="45714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4" marB="4571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+ 17 месяцев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4" marB="4571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Постоянно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4" marB="4571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ГУ  МЧС  по  субъекту Российской Федерации, на конкурсной основе 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14" marB="45714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СМИ, наружная реклама с информацией о работе СИСТЕМЫ-112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 др.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2729" name="Group 56"/>
          <p:cNvGrpSpPr>
            <a:grpSpLocks/>
          </p:cNvGrpSpPr>
          <p:nvPr/>
        </p:nvGrpSpPr>
        <p:grpSpPr bwMode="auto">
          <a:xfrm>
            <a:off x="779463" y="1984375"/>
            <a:ext cx="1339850" cy="1339850"/>
            <a:chOff x="291" y="2234"/>
            <a:chExt cx="964" cy="964"/>
          </a:xfrm>
        </p:grpSpPr>
        <p:pic>
          <p:nvPicPr>
            <p:cNvPr id="72732" name="Picture 57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3" name="Oval 58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72730" name="Text Box 59"/>
          <p:cNvSpPr txBox="1">
            <a:spLocks noChangeArrowheads="1"/>
          </p:cNvSpPr>
          <p:nvPr/>
        </p:nvSpPr>
        <p:spPr bwMode="auto">
          <a:xfrm>
            <a:off x="965200" y="22225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9</a:t>
            </a:r>
          </a:p>
        </p:txBody>
      </p:sp>
      <p:sp>
        <p:nvSpPr>
          <p:cNvPr id="72731" name="Text Box 6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10128"/>
              </p:ext>
            </p:extLst>
          </p:nvPr>
        </p:nvGraphicFramePr>
        <p:xfrm>
          <a:off x="1746250" y="2355850"/>
          <a:ext cx="9837738" cy="4973559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6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Проведение  опытной  эксплуатации  и  государственных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испытаний.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+ 20 месяцев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+ 24 месяца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8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ГУ  МЧС  по  субъекту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ведомства  субъекта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организации-исполнители, операторы связи. 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75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</a:p>
                  </a:txBody>
                  <a:tcPr marT="45723" marB="45723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Распоряжение  Администрации  субъекта  Российской Федерации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 проведении опытной эксплуатации.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Приказ о проведении Государственных испытаний.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Протокол  заседания  комиссии  по  проведению  государственных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испытаний.  Акт  по  результатам  государственных  испытаний,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утвержденный  Администрацией субъекта Российской Федерации</a:t>
                      </a:r>
                    </a:p>
                  </a:txBody>
                  <a:tcPr marT="45723" marB="45723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3757" name="Group 59"/>
          <p:cNvGrpSpPr>
            <a:grpSpLocks/>
          </p:cNvGrpSpPr>
          <p:nvPr/>
        </p:nvGrpSpPr>
        <p:grpSpPr bwMode="auto">
          <a:xfrm>
            <a:off x="588963" y="1755775"/>
            <a:ext cx="1339850" cy="1339850"/>
            <a:chOff x="291" y="2234"/>
            <a:chExt cx="964" cy="964"/>
          </a:xfrm>
        </p:grpSpPr>
        <p:pic>
          <p:nvPicPr>
            <p:cNvPr id="73760" name="Picture 60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61" name="Oval 61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73758" name="Text Box 62"/>
          <p:cNvSpPr txBox="1">
            <a:spLocks noChangeArrowheads="1"/>
          </p:cNvSpPr>
          <p:nvPr/>
        </p:nvSpPr>
        <p:spPr bwMode="auto">
          <a:xfrm>
            <a:off x="774700" y="19939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73759" name="Text Box 6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88" name="Group 68"/>
          <p:cNvGraphicFramePr>
            <a:graphicFrameLocks noGrp="1"/>
          </p:cNvGraphicFramePr>
          <p:nvPr/>
        </p:nvGraphicFramePr>
        <p:xfrm>
          <a:off x="1746250" y="2725738"/>
          <a:ext cx="9837738" cy="4322785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8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Наименование мероприятий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Ввод СИСТЕМЫ-112 в эксплуатацию.</a:t>
                      </a:r>
                      <a:r>
                        <a:rPr kumimoji="0" lang="ru-RU" sz="4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Начало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Принятие решения о создании СИСТЕМЫ-112 в субъекте РФ + 24 месяца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Окончание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Постоянно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Исполнители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Администрация  субъекта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ГУ  МЧС  по  субъекту Российской  Федерации,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ведомства  субъекта Российской Федерации. 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РЕЗУЛЬТАТ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5" marB="45705" anchor="ctr" horzOverflow="overflow">
                    <a:lnL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Постановление Главы администрации субъекта Российской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Федерации о вводе СИСТЕМЫ-112 в эксплуатацию. 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4777" name="Group 69"/>
          <p:cNvGrpSpPr>
            <a:grpSpLocks/>
          </p:cNvGrpSpPr>
          <p:nvPr/>
        </p:nvGrpSpPr>
        <p:grpSpPr bwMode="auto">
          <a:xfrm>
            <a:off x="766763" y="1997075"/>
            <a:ext cx="1339850" cy="1339850"/>
            <a:chOff x="291" y="2234"/>
            <a:chExt cx="964" cy="964"/>
          </a:xfrm>
        </p:grpSpPr>
        <p:pic>
          <p:nvPicPr>
            <p:cNvPr id="74780" name="Picture 70" descr="кружок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" y="2234"/>
              <a:ext cx="96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81" name="Oval 71"/>
            <p:cNvSpPr>
              <a:spLocks noChangeArrowheads="1"/>
            </p:cNvSpPr>
            <p:nvPr/>
          </p:nvSpPr>
          <p:spPr bwMode="auto">
            <a:xfrm>
              <a:off x="496" y="2408"/>
              <a:ext cx="576" cy="5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baseline="0"/>
            </a:p>
          </p:txBody>
        </p:sp>
      </p:grpSp>
      <p:sp>
        <p:nvSpPr>
          <p:cNvPr id="74778" name="Text Box 72"/>
          <p:cNvSpPr txBox="1">
            <a:spLocks noChangeArrowheads="1"/>
          </p:cNvSpPr>
          <p:nvPr/>
        </p:nvSpPr>
        <p:spPr bwMode="auto">
          <a:xfrm>
            <a:off x="952500" y="2235200"/>
            <a:ext cx="9779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altLang="ru-RU" sz="4500" b="1" baseline="0">
                <a:solidFill>
                  <a:srgbClr val="0033CC"/>
                </a:solidFill>
              </a:rPr>
              <a:t>11</a:t>
            </a:r>
          </a:p>
        </p:txBody>
      </p:sp>
      <p:sp>
        <p:nvSpPr>
          <p:cNvPr id="74779" name="Text Box 7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5"/>
          <p:cNvSpPr>
            <a:spLocks noChangeArrowheads="1"/>
          </p:cNvSpPr>
          <p:nvPr/>
        </p:nvSpPr>
        <p:spPr bwMode="auto">
          <a:xfrm>
            <a:off x="1057275" y="5308600"/>
            <a:ext cx="4319588" cy="4445000"/>
          </a:xfrm>
          <a:prstGeom prst="rect">
            <a:avLst/>
          </a:prstGeom>
          <a:solidFill>
            <a:srgbClr val="CD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20482" name="Text Box 5"/>
          <p:cNvSpPr txBox="1">
            <a:spLocks noChangeArrowheads="1"/>
          </p:cNvSpPr>
          <p:nvPr/>
        </p:nvSpPr>
        <p:spPr bwMode="auto">
          <a:xfrm>
            <a:off x="5592763" y="2428875"/>
            <a:ext cx="64087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0033CC"/>
                </a:solidFill>
              </a:rPr>
              <a:t>Основные целями создания</a:t>
            </a:r>
            <a:r>
              <a:rPr lang="ru-RU" altLang="ru-RU" sz="3200" b="1" baseline="0">
                <a:solidFill>
                  <a:srgbClr val="0000CC"/>
                </a:solidFill>
              </a:rPr>
              <a:t> </a:t>
            </a:r>
            <a:r>
              <a:rPr lang="ru-RU" altLang="ru-RU" sz="3200" b="1" baseline="0">
                <a:solidFill>
                  <a:srgbClr val="FF9900"/>
                </a:solidFill>
              </a:rPr>
              <a:t>СИСТЕМЫ-112 </a:t>
            </a:r>
            <a:br>
              <a:rPr lang="ru-RU" altLang="ru-RU" sz="3200" b="1" baseline="0">
                <a:solidFill>
                  <a:srgbClr val="FF9900"/>
                </a:solidFill>
              </a:rPr>
            </a:br>
            <a:r>
              <a:rPr lang="ru-RU" altLang="ru-RU" sz="3200" b="1" baseline="0">
                <a:solidFill>
                  <a:srgbClr val="0033CC"/>
                </a:solidFill>
              </a:rPr>
              <a:t>в Российской Федерации</a:t>
            </a:r>
            <a:r>
              <a:rPr lang="ru-RU" altLang="ru-RU" sz="3200" baseline="0">
                <a:solidFill>
                  <a:srgbClr val="0033CC"/>
                </a:solidFill>
              </a:rPr>
              <a:t> </a:t>
            </a:r>
            <a:r>
              <a:rPr lang="ru-RU" altLang="ru-RU" sz="3200" b="1" baseline="0">
                <a:solidFill>
                  <a:srgbClr val="0033CC"/>
                </a:solidFill>
              </a:rPr>
              <a:t>являются:</a:t>
            </a:r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6026150" y="4805363"/>
            <a:ext cx="5830888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000" baseline="0"/>
              <a:t>организация вызова экстренных оперативных служб по принципу «одного окна»;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организация комплекса мер, </a:t>
            </a:r>
            <a:br>
              <a:rPr lang="ru-RU" altLang="ru-RU" sz="2000" baseline="0"/>
            </a:br>
            <a:r>
              <a:rPr lang="ru-RU" altLang="ru-RU" sz="2000" baseline="0"/>
              <a:t>обеспечивающих ускорение реагирования </a:t>
            </a:r>
            <a:br>
              <a:rPr lang="ru-RU" altLang="ru-RU" sz="2000" baseline="0"/>
            </a:br>
            <a:r>
              <a:rPr lang="ru-RU" altLang="ru-RU" sz="2000" baseline="0"/>
              <a:t>и улучшение взаимодействия экстренных оперативных служб при вызовах </a:t>
            </a:r>
            <a:br>
              <a:rPr lang="ru-RU" altLang="ru-RU" sz="2000" baseline="0"/>
            </a:br>
            <a:r>
              <a:rPr lang="ru-RU" altLang="ru-RU" sz="2000" baseline="0"/>
              <a:t>(сообщениях о происшествиях);</a:t>
            </a:r>
          </a:p>
          <a:p>
            <a:endParaRPr lang="ru-RU" altLang="ru-RU" sz="2000" baseline="0"/>
          </a:p>
          <a:p>
            <a:r>
              <a:rPr lang="ru-RU" altLang="ru-RU" sz="2000" baseline="0"/>
              <a:t>реализация требований гармонизации </a:t>
            </a:r>
            <a:br>
              <a:rPr lang="ru-RU" altLang="ru-RU" sz="2000" baseline="0"/>
            </a:br>
            <a:r>
              <a:rPr lang="ru-RU" altLang="ru-RU" sz="2000" baseline="0"/>
              <a:t>способа вызова экстренных оперативных служб в Российской Федерации </a:t>
            </a:r>
            <a:br>
              <a:rPr lang="ru-RU" altLang="ru-RU" sz="2000" baseline="0"/>
            </a:br>
            <a:r>
              <a:rPr lang="ru-RU" altLang="ru-RU" sz="2000" baseline="0"/>
              <a:t>с законодательством Европейского союза.</a:t>
            </a:r>
          </a:p>
        </p:txBody>
      </p:sp>
      <p:pic>
        <p:nvPicPr>
          <p:cNvPr id="2048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494823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768508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58134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21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</a:t>
            </a:r>
          </a:p>
        </p:txBody>
      </p:sp>
      <p:pic>
        <p:nvPicPr>
          <p:cNvPr id="20488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214563"/>
            <a:ext cx="4359275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2" descr="ЭЛЕМЕНТ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960938"/>
            <a:ext cx="4424362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8"/>
          <p:cNvSpPr>
            <a:spLocks noChangeArrowheads="1"/>
          </p:cNvSpPr>
          <p:nvPr/>
        </p:nvSpPr>
        <p:spPr bwMode="auto">
          <a:xfrm>
            <a:off x="1057275" y="2209800"/>
            <a:ext cx="5106988" cy="7543800"/>
          </a:xfrm>
          <a:prstGeom prst="rect">
            <a:avLst/>
          </a:prstGeom>
          <a:solidFill>
            <a:srgbClr val="CD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pic>
        <p:nvPicPr>
          <p:cNvPr id="75778" name="Picture 7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749425"/>
            <a:ext cx="95837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1168400" y="2781300"/>
            <a:ext cx="886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4800" b="1"/>
              <a:t>Результаты испытаний СИСТЕМЫ-112</a:t>
            </a:r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7200900" y="4191000"/>
            <a:ext cx="45847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0"/>
              </a:spcBef>
            </a:pPr>
            <a:r>
              <a:rPr lang="ru-RU" altLang="ru-RU" sz="2800" b="1">
                <a:solidFill>
                  <a:srgbClr val="EC6608"/>
                </a:solidFill>
              </a:rPr>
              <a:t>Результаты государственных испытаний СИСТЕМЫ-112</a:t>
            </a:r>
            <a:r>
              <a:rPr lang="ru-RU" altLang="ru-RU" sz="2800" b="1"/>
              <a:t> </a:t>
            </a:r>
            <a:r>
              <a:rPr lang="ru-RU" altLang="ru-RU" sz="2800"/>
              <a:t>наглядно показали преимущества ее работы:</a:t>
            </a:r>
          </a:p>
          <a:p>
            <a:pPr>
              <a:spcBef>
                <a:spcPct val="100000"/>
              </a:spcBef>
            </a:pPr>
            <a:r>
              <a:rPr lang="ru-RU" altLang="ru-RU" sz="2800"/>
              <a:t>создано «одно окно» для приема сообщений обо всех ЧС и происшествиях;</a:t>
            </a:r>
          </a:p>
          <a:p>
            <a:pPr>
              <a:spcBef>
                <a:spcPct val="100000"/>
              </a:spcBef>
            </a:pPr>
            <a:r>
              <a:rPr lang="ru-RU" altLang="ru-RU" sz="2800"/>
              <a:t>сокращено время реагирования оперативных служб, повышена достоверность и оперативность информации о ходе реагирования;</a:t>
            </a:r>
          </a:p>
          <a:p>
            <a:pPr>
              <a:spcBef>
                <a:spcPct val="100000"/>
              </a:spcBef>
            </a:pPr>
            <a:r>
              <a:rPr lang="ru-RU" altLang="ru-RU" sz="2800"/>
              <a:t>экстренные оперативные службы разгружены от звонков, не являющихся чрезвычайными</a:t>
            </a:r>
          </a:p>
        </p:txBody>
      </p:sp>
      <p:pic>
        <p:nvPicPr>
          <p:cNvPr id="757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4367213"/>
            <a:ext cx="4706937" cy="315277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9" descr="НОМЕ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6786563"/>
            <a:ext cx="3429000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55562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67246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80962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6" name="Text Box 13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3713163"/>
            <a:ext cx="44862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Text Box 4"/>
          <p:cNvSpPr txBox="1">
            <a:spLocks noChangeArrowheads="1"/>
          </p:cNvSpPr>
          <p:nvPr/>
        </p:nvSpPr>
        <p:spPr bwMode="auto">
          <a:xfrm>
            <a:off x="1587500" y="3035300"/>
            <a:ext cx="40259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400" baseline="0"/>
              <a:t>На сегодня в Центре обработки вызовов, </a:t>
            </a:r>
            <a:br>
              <a:rPr lang="ru-RU" altLang="ru-RU" sz="2400" baseline="0"/>
            </a:br>
            <a:r>
              <a:rPr lang="ru-RU" altLang="ru-RU" sz="2400" baseline="0"/>
              <a:t>а также в единых дежурно-диспетчерских службах  муниципальных образований, где развернута </a:t>
            </a:r>
            <a:br>
              <a:rPr lang="ru-RU" altLang="ru-RU" sz="2400" baseline="0"/>
            </a:br>
            <a:r>
              <a:rPr lang="ru-RU" altLang="ru-RU" sz="2400" baseline="0"/>
              <a:t>СИСТЕМА-112, обрабатывается </a:t>
            </a:r>
            <a:br>
              <a:rPr lang="ru-RU" altLang="ru-RU" sz="2400" baseline="0"/>
            </a:br>
            <a:r>
              <a:rPr lang="ru-RU" altLang="ru-RU" sz="2400" baseline="0"/>
              <a:t>до 2 000 сообщений </a:t>
            </a:r>
            <a:br>
              <a:rPr lang="ru-RU" altLang="ru-RU" sz="2400" baseline="0"/>
            </a:br>
            <a:r>
              <a:rPr lang="ru-RU" altLang="ru-RU" sz="2400" baseline="0"/>
              <a:t>в сутки, 25% которых напрямую относятся  </a:t>
            </a:r>
            <a:br>
              <a:rPr lang="ru-RU" altLang="ru-RU" sz="2400" baseline="0"/>
            </a:br>
            <a:r>
              <a:rPr lang="ru-RU" altLang="ru-RU" sz="2400" baseline="0"/>
              <a:t>к компетенции экстренных оперативных служб</a:t>
            </a:r>
          </a:p>
        </p:txBody>
      </p:sp>
      <p:pic>
        <p:nvPicPr>
          <p:cNvPr id="76803" name="Picture 6" descr="телефон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5078413"/>
            <a:ext cx="1128713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12"/>
          <p:cNvSpPr>
            <a:spLocks noChangeArrowheads="1"/>
          </p:cNvSpPr>
          <p:nvPr/>
        </p:nvSpPr>
        <p:spPr bwMode="auto">
          <a:xfrm>
            <a:off x="1854200" y="3289300"/>
            <a:ext cx="12195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61446" name="AutoShape 37"/>
          <p:cNvSpPr>
            <a:spLocks noChangeArrowheads="1"/>
          </p:cNvSpPr>
          <p:nvPr/>
        </p:nvSpPr>
        <p:spPr bwMode="auto">
          <a:xfrm>
            <a:off x="8331200" y="2755900"/>
            <a:ext cx="1270000" cy="990600"/>
          </a:xfrm>
          <a:prstGeom prst="wedgeRoundRectCallout">
            <a:avLst>
              <a:gd name="adj1" fmla="val -55750"/>
              <a:gd name="adj2" fmla="val 102083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ЕДДС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14,95%</a:t>
            </a:r>
          </a:p>
          <a:p>
            <a:pPr algn="ctr" defTabSz="1254125">
              <a:defRPr/>
            </a:pPr>
            <a:endParaRPr lang="ru-RU" sz="2000" baseline="0">
              <a:latin typeface="Arial" charset="0"/>
            </a:endParaRPr>
          </a:p>
        </p:txBody>
      </p:sp>
      <p:sp>
        <p:nvSpPr>
          <p:cNvPr id="61447" name="AutoShape 38"/>
          <p:cNvSpPr>
            <a:spLocks noChangeArrowheads="1"/>
          </p:cNvSpPr>
          <p:nvPr/>
        </p:nvSpPr>
        <p:spPr bwMode="auto">
          <a:xfrm>
            <a:off x="9893300" y="3937000"/>
            <a:ext cx="1270000" cy="990600"/>
          </a:xfrm>
          <a:prstGeom prst="wedgeRoundRectCallout">
            <a:avLst>
              <a:gd name="adj1" fmla="val -84750"/>
              <a:gd name="adj2" fmla="val 59778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01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11,68%</a:t>
            </a:r>
          </a:p>
        </p:txBody>
      </p:sp>
      <p:sp>
        <p:nvSpPr>
          <p:cNvPr id="61448" name="AutoShape 39"/>
          <p:cNvSpPr>
            <a:spLocks noChangeArrowheads="1"/>
          </p:cNvSpPr>
          <p:nvPr/>
        </p:nvSpPr>
        <p:spPr bwMode="auto">
          <a:xfrm>
            <a:off x="6070600" y="2768600"/>
            <a:ext cx="1270000" cy="990600"/>
          </a:xfrm>
          <a:prstGeom prst="wedgeRoundRectCallout">
            <a:avLst>
              <a:gd name="adj1" fmla="val 48250"/>
              <a:gd name="adj2" fmla="val 103366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04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2,02%</a:t>
            </a:r>
          </a:p>
        </p:txBody>
      </p:sp>
      <p:sp>
        <p:nvSpPr>
          <p:cNvPr id="61449" name="AutoShape 40"/>
          <p:cNvSpPr>
            <a:spLocks noChangeArrowheads="1"/>
          </p:cNvSpPr>
          <p:nvPr/>
        </p:nvSpPr>
        <p:spPr bwMode="auto">
          <a:xfrm>
            <a:off x="5499100" y="7874000"/>
            <a:ext cx="1270000" cy="990600"/>
          </a:xfrm>
          <a:prstGeom prst="wedgeRoundRectCallout">
            <a:avLst>
              <a:gd name="adj1" fmla="val 48250"/>
              <a:gd name="adj2" fmla="val -117148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03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47,85%</a:t>
            </a:r>
          </a:p>
          <a:p>
            <a:pPr algn="ctr" defTabSz="1254125">
              <a:defRPr/>
            </a:pPr>
            <a:endParaRPr lang="ru-RU" sz="2000" baseline="0">
              <a:latin typeface="Arial" charset="0"/>
            </a:endParaRPr>
          </a:p>
        </p:txBody>
      </p:sp>
      <p:sp>
        <p:nvSpPr>
          <p:cNvPr id="76809" name="Oval 17"/>
          <p:cNvSpPr>
            <a:spLocks noChangeArrowheads="1"/>
          </p:cNvSpPr>
          <p:nvPr/>
        </p:nvSpPr>
        <p:spPr bwMode="auto">
          <a:xfrm>
            <a:off x="8140700" y="42037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6810" name="Oval 18"/>
          <p:cNvSpPr>
            <a:spLocks noChangeArrowheads="1"/>
          </p:cNvSpPr>
          <p:nvPr/>
        </p:nvSpPr>
        <p:spPr bwMode="auto">
          <a:xfrm>
            <a:off x="6667500" y="70231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6811" name="Oval 19"/>
          <p:cNvSpPr>
            <a:spLocks noChangeArrowheads="1"/>
          </p:cNvSpPr>
          <p:nvPr/>
        </p:nvSpPr>
        <p:spPr bwMode="auto">
          <a:xfrm>
            <a:off x="9283700" y="49657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6812" name="Oval 35"/>
          <p:cNvSpPr>
            <a:spLocks noChangeArrowheads="1"/>
          </p:cNvSpPr>
          <p:nvPr/>
        </p:nvSpPr>
        <p:spPr bwMode="auto">
          <a:xfrm>
            <a:off x="7175500" y="41656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61454" name="AutoShape 48"/>
          <p:cNvSpPr>
            <a:spLocks noChangeArrowheads="1"/>
          </p:cNvSpPr>
          <p:nvPr/>
        </p:nvSpPr>
        <p:spPr bwMode="auto">
          <a:xfrm>
            <a:off x="10045700" y="6388100"/>
            <a:ext cx="1270000" cy="990600"/>
          </a:xfrm>
          <a:prstGeom prst="wedgeRoundRectCallout">
            <a:avLst>
              <a:gd name="adj1" fmla="val -94750"/>
              <a:gd name="adj2" fmla="val -36380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02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23,43%</a:t>
            </a:r>
          </a:p>
          <a:p>
            <a:pPr algn="ctr" defTabSz="1254125">
              <a:defRPr/>
            </a:pPr>
            <a:endParaRPr lang="ru-RU" sz="2000" baseline="0">
              <a:latin typeface="Arial" charset="0"/>
            </a:endParaRPr>
          </a:p>
        </p:txBody>
      </p:sp>
      <p:sp>
        <p:nvSpPr>
          <p:cNvPr id="61455" name="AutoShape 47"/>
          <p:cNvSpPr>
            <a:spLocks noChangeArrowheads="1"/>
          </p:cNvSpPr>
          <p:nvPr/>
        </p:nvSpPr>
        <p:spPr bwMode="auto">
          <a:xfrm>
            <a:off x="8496300" y="8051800"/>
            <a:ext cx="1219200" cy="876300"/>
          </a:xfrm>
          <a:prstGeom prst="wedgeRoundRectCallout">
            <a:avLst>
              <a:gd name="adj1" fmla="val -45574"/>
              <a:gd name="adj2" fmla="val -121560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sz="1600" b="1" baseline="0">
                <a:latin typeface="Arial" charset="0"/>
              </a:rPr>
              <a:t>Анти-террор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0,07%</a:t>
            </a:r>
          </a:p>
        </p:txBody>
      </p:sp>
      <p:sp>
        <p:nvSpPr>
          <p:cNvPr id="76815" name="Oval 21"/>
          <p:cNvSpPr>
            <a:spLocks noChangeArrowheads="1"/>
          </p:cNvSpPr>
          <p:nvPr/>
        </p:nvSpPr>
        <p:spPr bwMode="auto">
          <a:xfrm>
            <a:off x="9283700" y="64008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6816" name="Oval 30"/>
          <p:cNvSpPr>
            <a:spLocks noChangeArrowheads="1"/>
          </p:cNvSpPr>
          <p:nvPr/>
        </p:nvSpPr>
        <p:spPr bwMode="auto">
          <a:xfrm>
            <a:off x="8432800" y="72898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6817" name="Text Box 54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59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4"/>
          <p:cNvSpPr txBox="1">
            <a:spLocks noChangeArrowheads="1"/>
          </p:cNvSpPr>
          <p:nvPr/>
        </p:nvSpPr>
        <p:spPr bwMode="auto">
          <a:xfrm>
            <a:off x="1638300" y="2603500"/>
            <a:ext cx="9906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aseline="0"/>
              <a:t>Практика работы СИСТЕМЫ-112 показала, что почти </a:t>
            </a:r>
            <a:br>
              <a:rPr lang="ru-RU" altLang="ru-RU" baseline="0"/>
            </a:br>
            <a:r>
              <a:rPr lang="ru-RU" altLang="ru-RU" baseline="0"/>
              <a:t>из 400 тыс. вызовов экстренных оперативных служб, 40% требуют комплексного применения 2-х, а в 25% случаях – </a:t>
            </a:r>
            <a:br>
              <a:rPr lang="ru-RU" altLang="ru-RU" baseline="0"/>
            </a:br>
            <a:r>
              <a:rPr lang="ru-RU" altLang="ru-RU" baseline="0"/>
              <a:t>3-х и более служб</a:t>
            </a:r>
          </a:p>
        </p:txBody>
      </p:sp>
      <p:sp>
        <p:nvSpPr>
          <p:cNvPr id="77826" name="Rectangle 6"/>
          <p:cNvSpPr>
            <a:spLocks noChangeArrowheads="1"/>
          </p:cNvSpPr>
          <p:nvPr/>
        </p:nvSpPr>
        <p:spPr bwMode="auto">
          <a:xfrm>
            <a:off x="5461000" y="7289800"/>
            <a:ext cx="12195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7827" name="Text Box 7"/>
          <p:cNvSpPr txBox="1">
            <a:spLocks noChangeArrowheads="1"/>
          </p:cNvSpPr>
          <p:nvPr/>
        </p:nvSpPr>
        <p:spPr bwMode="auto">
          <a:xfrm>
            <a:off x="2082800" y="4597400"/>
            <a:ext cx="36195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>
                <a:solidFill>
                  <a:srgbClr val="EC6608"/>
                </a:solidFill>
              </a:rPr>
              <a:t>Комплексное привлечение служб </a:t>
            </a:r>
            <a:br>
              <a:rPr lang="ru-RU" altLang="ru-RU" b="1" baseline="0">
                <a:solidFill>
                  <a:srgbClr val="EC6608"/>
                </a:solidFill>
              </a:rPr>
            </a:br>
            <a:r>
              <a:rPr lang="ru-RU" altLang="ru-RU" b="1" baseline="0">
                <a:solidFill>
                  <a:srgbClr val="EC6608"/>
                </a:solidFill>
              </a:rPr>
              <a:t>к реагированию </a:t>
            </a:r>
            <a:br>
              <a:rPr lang="ru-RU" altLang="ru-RU" b="1" baseline="0">
                <a:solidFill>
                  <a:srgbClr val="EC6608"/>
                </a:solidFill>
              </a:rPr>
            </a:br>
            <a:r>
              <a:rPr lang="ru-RU" altLang="ru-RU" b="1" baseline="0">
                <a:solidFill>
                  <a:srgbClr val="EC6608"/>
                </a:solidFill>
              </a:rPr>
              <a:t>на сообщения </a:t>
            </a:r>
            <a:r>
              <a:rPr lang="en-US" altLang="ru-RU" b="1" baseline="0">
                <a:solidFill>
                  <a:srgbClr val="EC6608"/>
                </a:solidFill>
              </a:rPr>
              <a:t/>
            </a:r>
            <a:br>
              <a:rPr lang="en-US" altLang="ru-RU" b="1" baseline="0">
                <a:solidFill>
                  <a:srgbClr val="EC6608"/>
                </a:solidFill>
              </a:rPr>
            </a:br>
            <a:r>
              <a:rPr lang="ru-RU" altLang="ru-RU" b="1" baseline="0">
                <a:solidFill>
                  <a:srgbClr val="EC6608"/>
                </a:solidFill>
              </a:rPr>
              <a:t>о происшествиях </a:t>
            </a:r>
            <a:br>
              <a:rPr lang="ru-RU" altLang="ru-RU" b="1" baseline="0">
                <a:solidFill>
                  <a:srgbClr val="EC6608"/>
                </a:solidFill>
              </a:rPr>
            </a:br>
            <a:r>
              <a:rPr lang="ru-RU" altLang="ru-RU" b="1" baseline="0">
                <a:solidFill>
                  <a:srgbClr val="EC6608"/>
                </a:solidFill>
              </a:rPr>
              <a:t>по номеру «112»</a:t>
            </a:r>
          </a:p>
        </p:txBody>
      </p:sp>
      <p:pic>
        <p:nvPicPr>
          <p:cNvPr id="778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4424363"/>
            <a:ext cx="44862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9" descr="НОМ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5707063"/>
            <a:ext cx="225583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AutoShape 12"/>
          <p:cNvSpPr>
            <a:spLocks noChangeArrowheads="1"/>
          </p:cNvSpPr>
          <p:nvPr/>
        </p:nvSpPr>
        <p:spPr bwMode="auto">
          <a:xfrm>
            <a:off x="4267200" y="7239000"/>
            <a:ext cx="1600200" cy="990600"/>
          </a:xfrm>
          <a:prstGeom prst="wedgeRoundRectCallout">
            <a:avLst>
              <a:gd name="adj1" fmla="val 87500"/>
              <a:gd name="adj2" fmla="val -51764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40%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2 службы</a:t>
            </a:r>
          </a:p>
          <a:p>
            <a:pPr algn="ctr" defTabSz="1254125">
              <a:defRPr/>
            </a:pPr>
            <a:endParaRPr lang="ru-RU" sz="2000" baseline="0">
              <a:latin typeface="Arial" charset="0"/>
            </a:endParaRPr>
          </a:p>
        </p:txBody>
      </p:sp>
      <p:sp>
        <p:nvSpPr>
          <p:cNvPr id="62472" name="AutoShape 16"/>
          <p:cNvSpPr>
            <a:spLocks noChangeArrowheads="1"/>
          </p:cNvSpPr>
          <p:nvPr/>
        </p:nvSpPr>
        <p:spPr bwMode="auto">
          <a:xfrm>
            <a:off x="9969500" y="4178300"/>
            <a:ext cx="1600200" cy="990600"/>
          </a:xfrm>
          <a:prstGeom prst="wedgeRoundRectCallout">
            <a:avLst>
              <a:gd name="adj1" fmla="val -109324"/>
              <a:gd name="adj2" fmla="val 58495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35%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1 служба</a:t>
            </a:r>
          </a:p>
          <a:p>
            <a:pPr algn="ctr" defTabSz="1254125">
              <a:defRPr/>
            </a:pPr>
            <a:endParaRPr lang="ru-RU" sz="2000" baseline="0">
              <a:latin typeface="Arial" charset="0"/>
            </a:endParaRPr>
          </a:p>
        </p:txBody>
      </p:sp>
      <p:sp>
        <p:nvSpPr>
          <p:cNvPr id="62473" name="AutoShape 15"/>
          <p:cNvSpPr>
            <a:spLocks noChangeArrowheads="1"/>
          </p:cNvSpPr>
          <p:nvPr/>
        </p:nvSpPr>
        <p:spPr bwMode="auto">
          <a:xfrm>
            <a:off x="10071100" y="7454900"/>
            <a:ext cx="1600200" cy="1231900"/>
          </a:xfrm>
          <a:prstGeom prst="wedgeRoundRectCallout">
            <a:avLst>
              <a:gd name="adj1" fmla="val -84722"/>
              <a:gd name="adj2" fmla="val -52449"/>
              <a:gd name="adj3" fmla="val 16667"/>
            </a:avLst>
          </a:prstGeom>
          <a:solidFill>
            <a:srgbClr val="CDD1D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45791" dir="3378596" algn="ctr" rotWithShape="0">
              <a:schemeClr val="bg2"/>
            </a:outerShdw>
          </a:effectLst>
        </p:spPr>
        <p:txBody>
          <a:bodyPr/>
          <a:lstStyle/>
          <a:p>
            <a:pPr algn="ctr" defTabSz="1254125">
              <a:defRPr/>
            </a:pPr>
            <a:r>
              <a:rPr lang="ru-RU" b="1" baseline="0">
                <a:latin typeface="Arial" charset="0"/>
              </a:rPr>
              <a:t>25%</a:t>
            </a:r>
          </a:p>
          <a:p>
            <a:pPr algn="ctr" defTabSz="1254125">
              <a:defRPr/>
            </a:pPr>
            <a:r>
              <a:rPr lang="ru-RU" sz="2000" baseline="0">
                <a:latin typeface="Arial" charset="0"/>
              </a:rPr>
              <a:t>3 и более службы</a:t>
            </a:r>
          </a:p>
        </p:txBody>
      </p:sp>
      <p:sp>
        <p:nvSpPr>
          <p:cNvPr id="77833" name="Oval 11"/>
          <p:cNvSpPr>
            <a:spLocks noChangeArrowheads="1"/>
          </p:cNvSpPr>
          <p:nvPr/>
        </p:nvSpPr>
        <p:spPr bwMode="auto">
          <a:xfrm>
            <a:off x="6527800" y="70485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7834" name="Oval 13"/>
          <p:cNvSpPr>
            <a:spLocks noChangeArrowheads="1"/>
          </p:cNvSpPr>
          <p:nvPr/>
        </p:nvSpPr>
        <p:spPr bwMode="auto">
          <a:xfrm>
            <a:off x="8890000" y="51943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7835" name="Oval 14"/>
          <p:cNvSpPr>
            <a:spLocks noChangeArrowheads="1"/>
          </p:cNvSpPr>
          <p:nvPr/>
        </p:nvSpPr>
        <p:spPr bwMode="auto">
          <a:xfrm>
            <a:off x="9359900" y="7264400"/>
            <a:ext cx="203200" cy="2032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EC6608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7836" name="Text Box 17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2" descr="C:\Users\vinogradovav\Desktop\карт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" r="2657" b="1112"/>
          <a:stretch>
            <a:fillRect/>
          </a:stretch>
        </p:blipFill>
        <p:spPr bwMode="auto">
          <a:xfrm>
            <a:off x="1019175" y="2716213"/>
            <a:ext cx="10910888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7377113"/>
            <a:ext cx="658813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75" y="4927600"/>
            <a:ext cx="5762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75" y="4878388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88" y="6134100"/>
            <a:ext cx="5953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75" y="6140450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6283325"/>
            <a:ext cx="47148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6283325"/>
            <a:ext cx="47148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6283325"/>
            <a:ext cx="47148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6283325"/>
            <a:ext cx="47148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6283325"/>
            <a:ext cx="471488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8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6283325"/>
            <a:ext cx="482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8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6283325"/>
            <a:ext cx="482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886" name="Прямая со стрелкой 88"/>
          <p:cNvCxnSpPr>
            <a:cxnSpLocks noChangeShapeType="1"/>
          </p:cNvCxnSpPr>
          <p:nvPr/>
        </p:nvCxnSpPr>
        <p:spPr bwMode="auto">
          <a:xfrm>
            <a:off x="1273175" y="3363913"/>
            <a:ext cx="936625" cy="0"/>
          </a:xfrm>
          <a:prstGeom prst="straightConnector1">
            <a:avLst/>
          </a:prstGeom>
          <a:noFill/>
          <a:ln w="41275" algn="ctr">
            <a:solidFill>
              <a:srgbClr val="FF0000"/>
            </a:solidFill>
            <a:prstDash val="dash"/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7" name="Text Box 26"/>
          <p:cNvSpPr txBox="1">
            <a:spLocks noChangeArrowheads="1"/>
          </p:cNvSpPr>
          <p:nvPr/>
        </p:nvSpPr>
        <p:spPr bwMode="auto">
          <a:xfrm>
            <a:off x="2281238" y="3148013"/>
            <a:ext cx="23034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Дистанционное обучение</a:t>
            </a:r>
          </a:p>
        </p:txBody>
      </p:sp>
      <p:sp>
        <p:nvSpPr>
          <p:cNvPr id="79888" name="Text Box 14"/>
          <p:cNvSpPr txBox="1">
            <a:spLocks noChangeArrowheads="1"/>
          </p:cNvSpPr>
          <p:nvPr/>
        </p:nvSpPr>
        <p:spPr bwMode="auto">
          <a:xfrm>
            <a:off x="1893888" y="3725863"/>
            <a:ext cx="2879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aseline="0"/>
              <a:t>Центр обучения СИСТЕМЫ-112 </a:t>
            </a:r>
            <a:br>
              <a:rPr lang="ru-RU" altLang="ru-RU" sz="1800" baseline="0"/>
            </a:br>
            <a:r>
              <a:rPr lang="ru-RU" altLang="ru-RU" sz="1800" baseline="0"/>
              <a:t>в субъекте</a:t>
            </a:r>
          </a:p>
        </p:txBody>
      </p:sp>
      <p:pic>
        <p:nvPicPr>
          <p:cNvPr id="7988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3797300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90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61</a:t>
            </a:r>
          </a:p>
        </p:txBody>
      </p:sp>
      <p:sp>
        <p:nvSpPr>
          <p:cNvPr id="79891" name="Овал 3"/>
          <p:cNvSpPr>
            <a:spLocks noChangeArrowheads="1"/>
          </p:cNvSpPr>
          <p:nvPr/>
        </p:nvSpPr>
        <p:spPr bwMode="auto">
          <a:xfrm>
            <a:off x="2281238" y="6532563"/>
            <a:ext cx="144462" cy="144462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baseline="0"/>
          </a:p>
        </p:txBody>
      </p:sp>
      <p:sp>
        <p:nvSpPr>
          <p:cNvPr id="79892" name="Line 25"/>
          <p:cNvSpPr>
            <a:spLocks noChangeShapeType="1"/>
          </p:cNvSpPr>
          <p:nvPr/>
        </p:nvSpPr>
        <p:spPr bwMode="auto">
          <a:xfrm>
            <a:off x="1277938" y="2573338"/>
            <a:ext cx="965200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9893" name="Text Box 26"/>
          <p:cNvSpPr txBox="1">
            <a:spLocks noChangeArrowheads="1"/>
          </p:cNvSpPr>
          <p:nvPr/>
        </p:nvSpPr>
        <p:spPr bwMode="auto">
          <a:xfrm>
            <a:off x="2281238" y="2379663"/>
            <a:ext cx="230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Границы субъекта РФ</a:t>
            </a:r>
          </a:p>
        </p:txBody>
      </p:sp>
      <p:sp>
        <p:nvSpPr>
          <p:cNvPr id="79894" name="Line 25"/>
          <p:cNvSpPr>
            <a:spLocks noChangeShapeType="1"/>
          </p:cNvSpPr>
          <p:nvPr/>
        </p:nvSpPr>
        <p:spPr bwMode="auto">
          <a:xfrm>
            <a:off x="1273175" y="2932113"/>
            <a:ext cx="965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9895" name="Text Box 26"/>
          <p:cNvSpPr txBox="1">
            <a:spLocks noChangeArrowheads="1"/>
          </p:cNvSpPr>
          <p:nvPr/>
        </p:nvSpPr>
        <p:spPr bwMode="auto">
          <a:xfrm>
            <a:off x="2281238" y="2716213"/>
            <a:ext cx="230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Границы РФ</a:t>
            </a:r>
          </a:p>
        </p:txBody>
      </p:sp>
      <p:grpSp>
        <p:nvGrpSpPr>
          <p:cNvPr id="23" name="Группа 22"/>
          <p:cNvGrpSpPr>
            <a:grpSpLocks/>
          </p:cNvGrpSpPr>
          <p:nvPr/>
        </p:nvGrpSpPr>
        <p:grpSpPr bwMode="auto">
          <a:xfrm>
            <a:off x="5016500" y="484188"/>
            <a:ext cx="6553200" cy="5545137"/>
            <a:chOff x="-9240791" y="2079215"/>
            <a:chExt cx="6965278" cy="5893467"/>
          </a:xfrm>
        </p:grpSpPr>
        <p:grpSp>
          <p:nvGrpSpPr>
            <p:cNvPr id="79915" name="Группа 10"/>
            <p:cNvGrpSpPr>
              <a:grpSpLocks/>
            </p:cNvGrpSpPr>
            <p:nvPr/>
          </p:nvGrpSpPr>
          <p:grpSpPr bwMode="auto">
            <a:xfrm>
              <a:off x="-9240098" y="2691524"/>
              <a:ext cx="6964584" cy="5281158"/>
              <a:chOff x="3361302" y="3411604"/>
              <a:chExt cx="6964584" cy="5281158"/>
            </a:xfrm>
          </p:grpSpPr>
          <p:sp>
            <p:nvSpPr>
              <p:cNvPr id="64566" name="Прямоугольная выноска 9"/>
              <p:cNvSpPr>
                <a:spLocks noChangeArrowheads="1"/>
              </p:cNvSpPr>
              <p:nvPr/>
            </p:nvSpPr>
            <p:spPr bwMode="auto">
              <a:xfrm>
                <a:off x="3360609" y="3411756"/>
                <a:ext cx="6965278" cy="5281006"/>
              </a:xfrm>
              <a:prstGeom prst="wedgeRectCallout">
                <a:avLst>
                  <a:gd name="adj1" fmla="val -83124"/>
                  <a:gd name="adj2" fmla="val 54156"/>
                </a:avLst>
              </a:prstGeom>
              <a:solidFill>
                <a:schemeClr val="bg1">
                  <a:lumMod val="85000"/>
                </a:schemeClr>
              </a:solidFill>
              <a:ln w="79375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54125">
                  <a:defRPr/>
                </a:pPr>
                <a:endParaRPr lang="ru-RU" baseline="0">
                  <a:latin typeface="Arial" charset="0"/>
                </a:endParaRPr>
              </a:p>
            </p:txBody>
          </p:sp>
          <p:pic>
            <p:nvPicPr>
              <p:cNvPr id="79924" name="Picture 3" descr="C:\Users\vinogradovav\Desktop\Снимок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767" y="3501131"/>
                <a:ext cx="6673388" cy="5123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9916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77779" y="5254804"/>
              <a:ext cx="887278" cy="55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17" name="Picture 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59699" y="3558413"/>
              <a:ext cx="808206" cy="50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18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451493" y="4150687"/>
              <a:ext cx="885261" cy="55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19" name="Скругленный прямоугольник 18"/>
            <p:cNvSpPr>
              <a:spLocks noChangeArrowheads="1"/>
            </p:cNvSpPr>
            <p:nvPr/>
          </p:nvSpPr>
          <p:spPr bwMode="auto">
            <a:xfrm>
              <a:off x="-9240791" y="2079215"/>
              <a:ext cx="6965278" cy="667861"/>
            </a:xfrm>
            <a:prstGeom prst="roundRect">
              <a:avLst>
                <a:gd name="adj" fmla="val 6588"/>
              </a:avLst>
            </a:prstGeom>
            <a:solidFill>
              <a:srgbClr val="FFC000"/>
            </a:solidFill>
            <a:ln w="6667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800" baseline="0"/>
                <a:t>Федеральные центры обучения на базе организаций </a:t>
              </a:r>
              <a:r>
                <a:rPr lang="en-US" altLang="ru-RU" sz="1800" baseline="0"/>
                <a:t/>
              </a:r>
              <a:br>
                <a:rPr lang="en-US" altLang="ru-RU" sz="1800" baseline="0"/>
              </a:br>
              <a:r>
                <a:rPr lang="ru-RU" altLang="ru-RU" sz="1800" baseline="0"/>
                <a:t>МЧС России</a:t>
              </a:r>
            </a:p>
          </p:txBody>
        </p:sp>
        <p:sp>
          <p:nvSpPr>
            <p:cNvPr id="79920" name="Прямоугольная выноска 19"/>
            <p:cNvSpPr>
              <a:spLocks noChangeArrowheads="1"/>
            </p:cNvSpPr>
            <p:nvPr/>
          </p:nvSpPr>
          <p:spPr bwMode="auto">
            <a:xfrm>
              <a:off x="-6025675" y="3203220"/>
              <a:ext cx="3451238" cy="545316"/>
            </a:xfrm>
            <a:prstGeom prst="wedgeRectCallout">
              <a:avLst>
                <a:gd name="adj1" fmla="val -74611"/>
                <a:gd name="adj2" fmla="val 67144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300" baseline="0"/>
                <a:t>На базе ФГОУ ВПО АГЗ МЧС России</a:t>
              </a:r>
              <a:r>
                <a:rPr lang="en-US" altLang="ru-RU" sz="1300" baseline="0"/>
                <a:t/>
              </a:r>
              <a:br>
                <a:rPr lang="en-US" altLang="ru-RU" sz="1300" baseline="0"/>
              </a:br>
              <a:r>
                <a:rPr lang="ru-RU" altLang="ru-RU" sz="1300" baseline="0"/>
                <a:t> г. Химки Московской области</a:t>
              </a:r>
            </a:p>
          </p:txBody>
        </p:sp>
        <p:sp>
          <p:nvSpPr>
            <p:cNvPr id="79921" name="Прямоугольная выноска 20"/>
            <p:cNvSpPr>
              <a:spLocks noChangeArrowheads="1"/>
            </p:cNvSpPr>
            <p:nvPr/>
          </p:nvSpPr>
          <p:spPr bwMode="auto">
            <a:xfrm>
              <a:off x="-5279676" y="4876800"/>
              <a:ext cx="2879432" cy="570112"/>
            </a:xfrm>
            <a:prstGeom prst="wedgeRectCallout">
              <a:avLst>
                <a:gd name="adj1" fmla="val -74704"/>
                <a:gd name="adj2" fmla="val -123370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300" baseline="0"/>
                <a:t>На базе ФГОУ ВПО Академия ГПС МЧС России г. Москва</a:t>
              </a:r>
            </a:p>
          </p:txBody>
        </p:sp>
        <p:sp>
          <p:nvSpPr>
            <p:cNvPr id="79922" name="Прямоугольная выноска 21"/>
            <p:cNvSpPr>
              <a:spLocks noChangeArrowheads="1"/>
            </p:cNvSpPr>
            <p:nvPr/>
          </p:nvSpPr>
          <p:spPr bwMode="auto">
            <a:xfrm>
              <a:off x="-7994734" y="6588039"/>
              <a:ext cx="2015624" cy="576810"/>
            </a:xfrm>
            <a:prstGeom prst="wedgeRectCallout">
              <a:avLst>
                <a:gd name="adj1" fmla="val 37778"/>
                <a:gd name="adj2" fmla="val -235019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254125"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254125" fontAlgn="base">
                <a:spcBef>
                  <a:spcPct val="0"/>
                </a:spcBef>
                <a:spcAft>
                  <a:spcPct val="0"/>
                </a:spcAft>
                <a:defRPr sz="2500" baseline="-25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300" baseline="0"/>
                <a:t>На базе ФГБУ ВНИИ </a:t>
              </a:r>
              <a:r>
                <a:rPr lang="en-US" altLang="ru-RU" sz="1300" baseline="0"/>
                <a:t/>
              </a:r>
              <a:br>
                <a:rPr lang="en-US" altLang="ru-RU" sz="1300" baseline="0"/>
              </a:br>
              <a:r>
                <a:rPr lang="ru-RU" altLang="ru-RU" sz="1300" baseline="0"/>
                <a:t>ГОЧС (ФЦ)</a:t>
              </a:r>
              <a:r>
                <a:rPr lang="en-US" altLang="ru-RU" sz="1300" baseline="0"/>
                <a:t> </a:t>
              </a:r>
              <a:r>
                <a:rPr lang="ru-RU" altLang="ru-RU" sz="1300" baseline="0"/>
                <a:t>г. Москва</a:t>
              </a:r>
            </a:p>
          </p:txBody>
        </p:sp>
      </p:grp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6289675"/>
            <a:ext cx="57626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6656388"/>
            <a:ext cx="57626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688" y="7900988"/>
            <a:ext cx="53657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7691438"/>
            <a:ext cx="6572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8196263"/>
            <a:ext cx="658813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6230938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7378700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665162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8196263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7734300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988" y="789622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" name="Прямая со стрелкой 72"/>
          <p:cNvCxnSpPr>
            <a:stCxn id="59" idx="1"/>
          </p:cNvCxnSpPr>
          <p:nvPr/>
        </p:nvCxnSpPr>
        <p:spPr>
          <a:xfrm flipH="1">
            <a:off x="2497138" y="6503988"/>
            <a:ext cx="5976937" cy="101600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2497138" y="6605588"/>
            <a:ext cx="5903912" cy="158432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flipH="1" flipV="1">
            <a:off x="2425700" y="6677025"/>
            <a:ext cx="2951163" cy="1728788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 flipH="1">
            <a:off x="2425700" y="6605588"/>
            <a:ext cx="3959225" cy="71437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 flipH="1" flipV="1">
            <a:off x="2649538" y="6757988"/>
            <a:ext cx="2727325" cy="927100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flipH="1" flipV="1">
            <a:off x="2649538" y="6757988"/>
            <a:ext cx="1863725" cy="134937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>
            <a:stCxn id="0" idx="1"/>
          </p:cNvCxnSpPr>
          <p:nvPr/>
        </p:nvCxnSpPr>
        <p:spPr>
          <a:xfrm flipH="1" flipV="1">
            <a:off x="2668588" y="6805613"/>
            <a:ext cx="4529137" cy="129222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61458E-6 L -0.32774 0.27686 " pathEditMode="relative" rAng="0" ptsTypes="AA">
                                      <p:cBhvr>
                                        <p:cTn id="13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00" y="1383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49 L -0.47864 0.0161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00" y="781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033 L -0.35443 -0.00765 " pathEditMode="relative" ptsTypes="AA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33 L -0.19479 -0.03711 " pathEditMode="relative" ptsTypes="AA">
                                      <p:cBhvr>
                                        <p:cTn id="6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5833E-6 L -0.2539 -0.19938 " pathEditMode="relative" ptsTypes="AA">
                                      <p:cBhvr>
                                        <p:cTn id="6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33 L -0.40169 -0.14795 " pathEditMode="relative" ptsTypes="AA">
                                      <p:cBhvr>
                                        <p:cTn id="6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016 L -0.50208 -0.16259 " pathEditMode="relative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1 -0.00553 L -0.28255 -0.1210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00" y="-57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9792E-6 L 0.24804 0.19206 " pathEditMode="relative" ptsTypes="AA">
                                      <p:cBhvr>
                                        <p:cTn id="1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23958E-6 L 0.19492 0.03679 " pathEditMode="relative" ptsTypes="AA">
                                      <p:cBhvr>
                                        <p:cTn id="138" dur="20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57 0.00017 L 0.23632 0.11084 " pathEditMode="relative" ptsTypes="AA">
                                      <p:cBhvr>
                                        <p:cTn id="1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57 0.00017 L 0.319 0.00017 " pathEditMode="relative" ptsTypes="AA">
                                      <p:cBhvr>
                                        <p:cTn id="1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9 -0.00733 L 0.47239 -0.014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00" y="-3420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6.77083E-7 L 0.41354 0.14762 " pathEditMode="relative" ptsTypes="AA">
                                      <p:cBhvr>
                                        <p:cTn id="146" dur="20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9583E-6 L 0.50794 0.16976 " pathEditMode="relative" ptsTypes="AA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2" descr="карта__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2289175"/>
            <a:ext cx="7985125" cy="718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55" descr="рцов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4805363"/>
            <a:ext cx="858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5308600"/>
            <a:ext cx="6223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13" name="Text Box 14"/>
          <p:cNvSpPr txBox="1">
            <a:spLocks noChangeArrowheads="1"/>
          </p:cNvSpPr>
          <p:nvPr/>
        </p:nvSpPr>
        <p:spPr bwMode="auto">
          <a:xfrm>
            <a:off x="1993900" y="2428875"/>
            <a:ext cx="2879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aseline="0"/>
              <a:t>Центр обучения СИСТЕМЫ-112 </a:t>
            </a:r>
            <a:br>
              <a:rPr lang="ru-RU" altLang="ru-RU" sz="1800" baseline="0"/>
            </a:br>
            <a:r>
              <a:rPr lang="ru-RU" altLang="ru-RU" sz="1800" baseline="0"/>
              <a:t>в субъекте</a:t>
            </a:r>
          </a:p>
        </p:txBody>
      </p:sp>
      <p:pic>
        <p:nvPicPr>
          <p:cNvPr id="80914" name="Picture 55" descr="рцов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2284413"/>
            <a:ext cx="858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350837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4445000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7397750"/>
            <a:ext cx="4238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6821488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5453063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233491" y="6604992"/>
            <a:ext cx="53657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697987" y="8765232"/>
            <a:ext cx="53657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22" name="TextBox 15"/>
          <p:cNvSpPr txBox="1">
            <a:spLocks noChangeArrowheads="1"/>
          </p:cNvSpPr>
          <p:nvPr/>
        </p:nvSpPr>
        <p:spPr bwMode="auto">
          <a:xfrm>
            <a:off x="10345738" y="8909050"/>
            <a:ext cx="11525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aseline="0"/>
              <a:t>ЦОВ</a:t>
            </a:r>
          </a:p>
        </p:txBody>
      </p:sp>
      <p:pic>
        <p:nvPicPr>
          <p:cNvPr id="8092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38" y="2428875"/>
            <a:ext cx="536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24" name="TextBox 17"/>
          <p:cNvSpPr txBox="1">
            <a:spLocks noChangeArrowheads="1"/>
          </p:cNvSpPr>
          <p:nvPr/>
        </p:nvSpPr>
        <p:spPr bwMode="auto">
          <a:xfrm>
            <a:off x="10345738" y="2430463"/>
            <a:ext cx="1512887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aseline="0"/>
              <a:t>ЦОВ ЕДДС</a:t>
            </a:r>
          </a:p>
        </p:txBody>
      </p:sp>
      <p:pic>
        <p:nvPicPr>
          <p:cNvPr id="809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8405813"/>
            <a:ext cx="52546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26" name="TextBox 20"/>
          <p:cNvSpPr txBox="1">
            <a:spLocks noChangeArrowheads="1"/>
          </p:cNvSpPr>
          <p:nvPr/>
        </p:nvSpPr>
        <p:spPr bwMode="auto">
          <a:xfrm>
            <a:off x="1993900" y="8548688"/>
            <a:ext cx="1439863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baseline="0"/>
              <a:t>ДДС</a:t>
            </a:r>
          </a:p>
          <a:p>
            <a:pPr algn="ctr"/>
            <a:r>
              <a:rPr lang="ru-RU" altLang="ru-RU" sz="2000" baseline="0">
                <a:solidFill>
                  <a:srgbClr val="FF0000"/>
                </a:solidFill>
              </a:rPr>
              <a:t>01, 02, 03</a:t>
            </a:r>
          </a:p>
        </p:txBody>
      </p:sp>
      <p:pic>
        <p:nvPicPr>
          <p:cNvPr id="8092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50" y="3652838"/>
            <a:ext cx="4079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4445000"/>
            <a:ext cx="5254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6821488"/>
            <a:ext cx="3603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6677025"/>
            <a:ext cx="433388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6677025"/>
            <a:ext cx="3603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7037388"/>
            <a:ext cx="3603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668963"/>
            <a:ext cx="3603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3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6821488"/>
            <a:ext cx="3587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13" y="6605588"/>
            <a:ext cx="57626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6878638"/>
            <a:ext cx="56356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6748463"/>
            <a:ext cx="5762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6978650"/>
            <a:ext cx="6064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5597525"/>
            <a:ext cx="503238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4729163"/>
            <a:ext cx="4683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897313"/>
            <a:ext cx="5032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887788"/>
            <a:ext cx="5032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4789488"/>
            <a:ext cx="479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13" y="6627813"/>
            <a:ext cx="5762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6892925"/>
            <a:ext cx="563563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6748463"/>
            <a:ext cx="57626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7000875"/>
            <a:ext cx="563563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5597525"/>
            <a:ext cx="5207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Прямая со стрелкой 67"/>
          <p:cNvCxnSpPr/>
          <p:nvPr/>
        </p:nvCxnSpPr>
        <p:spPr>
          <a:xfrm flipH="1">
            <a:off x="5449888" y="4084638"/>
            <a:ext cx="1584325" cy="1512887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flipH="1">
            <a:off x="5521325" y="4876800"/>
            <a:ext cx="3024188" cy="87312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 flipH="1" flipV="1">
            <a:off x="5449888" y="5813425"/>
            <a:ext cx="3168650" cy="1150938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flipH="1" flipV="1">
            <a:off x="5602288" y="5965825"/>
            <a:ext cx="1143000" cy="164782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V="1">
            <a:off x="4384675" y="5740400"/>
            <a:ext cx="909638" cy="126047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 flipV="1">
            <a:off x="3433763" y="5668963"/>
            <a:ext cx="1800225" cy="287337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955" name="Picture 60" descr="элемент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-163513"/>
            <a:ext cx="7993063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56" name="Text Box 61"/>
          <p:cNvSpPr txBox="1">
            <a:spLocks noChangeArrowheads="1"/>
          </p:cNvSpPr>
          <p:nvPr/>
        </p:nvSpPr>
        <p:spPr bwMode="auto">
          <a:xfrm>
            <a:off x="912813" y="801688"/>
            <a:ext cx="80660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200" b="1" baseline="0"/>
              <a:t>Принцип организации обучения специалистов для СИСТЕМЫ-112 в субъекте Российской Федерации</a:t>
            </a:r>
          </a:p>
        </p:txBody>
      </p:sp>
      <p:sp>
        <p:nvSpPr>
          <p:cNvPr id="80957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65625E-6 L 0.14766 -0.01465 " pathEditMode="relative" ptsTypes="AA">
                                      <p:cBhvr>
                                        <p:cTn id="4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6.875E-6 L 0.08268 -0.15494 " pathEditMode="relative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75E-6 6.875E-6 L -0.02956 -0.13297 " pathEditMode="relative" ptsTypes="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6 1.09375E-6 L -0.14766 -0.15511 " pathEditMode="relative" ptsTypes="AA">
                                      <p:cBhvr>
                                        <p:cTn id="4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64583E-7 L -0.28945 -0.12549 " pathEditMode="relative" ptsTypes="AA">
                                      <p:cBhvr>
                                        <p:cTn id="5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44792E-6 L -0.27161 0.08122 " pathEditMode="relative" ptsTypes="AA">
                                      <p:cBhvr>
                                        <p:cTn id="5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66667E-6 L -0.14765 0.1551 " pathEditMode="relative" ptsTypes="AA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167E-6 2.39583E-6 L -0.15351 0.03695 " pathEditMode="relative" ptsTypes="AA">
                                      <p:cBhvr>
                                        <p:cTn id="115" dur="2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-0.08395 0.1787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0000" y="8900000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15229 -0.168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00000" y="-840000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2762 -0.07976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00000" y="-4000000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02825 0.1417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000" y="7100000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14044 0.1639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0000" y="820000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28804 0.12695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00000" y="6300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66667E-6 L -0.14765 0.1551 " pathEditMode="relative" ptsTypes="AA">
                                      <p:cBhvr>
                                        <p:cTn id="1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44792E-6 L -0.27161 0.08122 " pathEditMode="relative" ptsTypes="AA">
                                      <p:cBhvr>
                                        <p:cTn id="19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64583E-7 L -0.28945 -0.12549 " pathEditMode="relative" ptsTypes="AA">
                                      <p:cBhvr>
                                        <p:cTn id="1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6 1.09375E-6 L -0.14766 -0.15511 " pathEditMode="relative" ptsTypes="AA">
                                      <p:cBhvr>
                                        <p:cTn id="19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75E-6 6.875E-6 L -0.02956 -0.13297 " pathEditMode="relative" ptsTypes="AA">
                                      <p:cBhvr>
                                        <p:cTn id="19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6.875E-6 L 0.08268 -0.15494 " pathEditMode="relative" ptsTypes="AA">
                                      <p:cBhvr>
                                        <p:cTn id="1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65625E-6 L 0.14766 -0.01465 " pathEditMode="relative" ptsTypes="AA">
                                      <p:cBhvr>
                                        <p:cTn id="20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2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167E-6 2.39583E-6 L -0.15351 0.03695 " pathEditMode="relative" ptsTypes="AA">
                                      <p:cBhvr>
                                        <p:cTn id="26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-0.08395 0.17871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0000" y="89000000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15229 -0.1683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00000" y="-84000000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2762 -0.07976 " pathEditMode="relative" rAng="0" ptsTypes="AA">
                                      <p:cBhvr>
                                        <p:cTn id="26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00000" y="-40000000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02825 0.14176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000" y="71000000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14044 0.1639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00000" y="8200000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17 L 0.28804 0.12695 " pathEditMode="relative" rAng="0" ptsTypes="AA">
                                      <p:cBhvr>
                                        <p:cTn id="27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00000" y="6300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2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2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905000"/>
            <a:ext cx="94329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extBox 1"/>
          <p:cNvSpPr txBox="1">
            <a:spLocks noChangeArrowheads="1"/>
          </p:cNvSpPr>
          <p:nvPr/>
        </p:nvSpPr>
        <p:spPr bwMode="auto">
          <a:xfrm>
            <a:off x="1439863" y="2690813"/>
            <a:ext cx="85709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В результате обучения слушатели должны</a:t>
            </a:r>
            <a:r>
              <a:rPr lang="en-US" altLang="ru-RU" b="1" baseline="0"/>
              <a:t> </a:t>
            </a:r>
            <a:r>
              <a:rPr lang="ru-RU" altLang="ru-RU" b="1" baseline="0"/>
              <a:t>знать:</a:t>
            </a:r>
          </a:p>
        </p:txBody>
      </p:sp>
      <p:sp>
        <p:nvSpPr>
          <p:cNvPr id="81923" name="TextBox 4"/>
          <p:cNvSpPr txBox="1">
            <a:spLocks noChangeArrowheads="1"/>
          </p:cNvSpPr>
          <p:nvPr/>
        </p:nvSpPr>
        <p:spPr bwMode="auto">
          <a:xfrm>
            <a:off x="1979613" y="4129088"/>
            <a:ext cx="91281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ru-RU" altLang="ru-RU" sz="2200" baseline="0"/>
              <a:t>законодательство, регламентирующее работу спасательных служб, полиции, социальных службы, здравоохранения;</a:t>
            </a:r>
          </a:p>
          <a:p>
            <a:pPr algn="just">
              <a:buFont typeface="Wingdings" panose="05000000000000000000" pitchFamily="2" charset="2"/>
              <a:buNone/>
            </a:pPr>
            <a:endParaRPr lang="ru-RU" altLang="ru-RU" sz="2200" baseline="0"/>
          </a:p>
          <a:p>
            <a:pPr algn="just">
              <a:buFont typeface="Wingdings" panose="05000000000000000000" pitchFamily="2" charset="2"/>
              <a:buNone/>
            </a:pPr>
            <a:r>
              <a:rPr lang="ru-RU" altLang="ru-RU" sz="2200" baseline="0"/>
              <a:t>задачи, структуру и возможности спасательных служб, полиции, социальных службы, здравоохранения и риски, присущие этим службам;</a:t>
            </a:r>
          </a:p>
          <a:p>
            <a:pPr algn="just">
              <a:buFont typeface="Wingdings" panose="05000000000000000000" pitchFamily="2" charset="2"/>
              <a:buNone/>
            </a:pPr>
            <a:endParaRPr lang="ru-RU" altLang="ru-RU" sz="2200" baseline="0"/>
          </a:p>
          <a:p>
            <a:pPr algn="just">
              <a:buFont typeface="Wingdings" panose="05000000000000000000" pitchFamily="2" charset="2"/>
              <a:buNone/>
            </a:pPr>
            <a:r>
              <a:rPr lang="ru-RU" altLang="ru-RU" sz="2200" baseline="0"/>
              <a:t>принципы работы спасательных служб, полиции, социальных служб, здравоохранения;</a:t>
            </a:r>
          </a:p>
          <a:p>
            <a:pPr algn="just">
              <a:buFont typeface="Wingdings" panose="05000000000000000000" pitchFamily="2" charset="2"/>
              <a:buNone/>
            </a:pPr>
            <a:endParaRPr lang="ru-RU" altLang="ru-RU" sz="2200" baseline="0"/>
          </a:p>
          <a:p>
            <a:pPr algn="just">
              <a:buFont typeface="Wingdings" panose="05000000000000000000" pitchFamily="2" charset="2"/>
              <a:buNone/>
            </a:pPr>
            <a:r>
              <a:rPr lang="ru-RU" altLang="ru-RU" sz="2200" baseline="0"/>
              <a:t>оборудование, применяемое в работе экстренных оперативных служб;</a:t>
            </a:r>
          </a:p>
          <a:p>
            <a:pPr algn="just">
              <a:buFont typeface="Wingdings" panose="05000000000000000000" pitchFamily="2" charset="2"/>
              <a:buNone/>
            </a:pPr>
            <a:endParaRPr lang="ru-RU" altLang="ru-RU" sz="2200" baseline="0"/>
          </a:p>
          <a:p>
            <a:pPr algn="just">
              <a:buFont typeface="Wingdings" panose="05000000000000000000" pitchFamily="2" charset="2"/>
              <a:buNone/>
            </a:pPr>
            <a:r>
              <a:rPr lang="ru-RU" altLang="ru-RU" sz="2200" baseline="0"/>
              <a:t>оценку результатов действий СИСТЕМЫ-112.</a:t>
            </a:r>
          </a:p>
        </p:txBody>
      </p:sp>
      <p:pic>
        <p:nvPicPr>
          <p:cNvPr id="8192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41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52355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65436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75342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85629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9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03" name="Picture 10" descr="авар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5248275"/>
            <a:ext cx="22050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Скругленный прямоугольник 1"/>
          <p:cNvSpPr>
            <a:spLocks noChangeArrowheads="1"/>
          </p:cNvSpPr>
          <p:nvPr/>
        </p:nvSpPr>
        <p:spPr bwMode="auto">
          <a:xfrm>
            <a:off x="9540875" y="2986088"/>
            <a:ext cx="1422400" cy="8270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algn="ctr">
            <a:solidFill>
              <a:schemeClr val="bg1"/>
            </a:solidFill>
            <a:round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defTabSz="1254125">
              <a:defRPr/>
            </a:pPr>
            <a:endParaRPr lang="ru-RU" baseline="0">
              <a:latin typeface="Arial" charset="0"/>
            </a:endParaRPr>
          </a:p>
        </p:txBody>
      </p:sp>
      <p:pic>
        <p:nvPicPr>
          <p:cNvPr id="6758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32888" y="3063875"/>
            <a:ext cx="668337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7589" name="Скругленный прямоугольник 18"/>
          <p:cNvSpPr>
            <a:spLocks noChangeArrowheads="1"/>
          </p:cNvSpPr>
          <p:nvPr/>
        </p:nvSpPr>
        <p:spPr bwMode="auto">
          <a:xfrm>
            <a:off x="9540875" y="4767263"/>
            <a:ext cx="1422400" cy="8270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algn="ctr">
            <a:solidFill>
              <a:schemeClr val="bg1"/>
            </a:solidFill>
            <a:round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defTabSz="1254125">
              <a:defRPr/>
            </a:pPr>
            <a:endParaRPr lang="ru-RU" baseline="0">
              <a:latin typeface="Arial" charset="0"/>
            </a:endParaRPr>
          </a:p>
        </p:txBody>
      </p:sp>
      <p:pic>
        <p:nvPicPr>
          <p:cNvPr id="6759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0825" y="4870450"/>
            <a:ext cx="676275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7591" name="Скругленный прямоугольник 20"/>
          <p:cNvSpPr>
            <a:spLocks noChangeArrowheads="1"/>
          </p:cNvSpPr>
          <p:nvPr/>
        </p:nvSpPr>
        <p:spPr bwMode="auto">
          <a:xfrm>
            <a:off x="9540875" y="6478588"/>
            <a:ext cx="1422400" cy="8270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algn="ctr">
            <a:solidFill>
              <a:schemeClr val="bg1"/>
            </a:solidFill>
            <a:round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defTabSz="1254125">
              <a:defRPr/>
            </a:pPr>
            <a:endParaRPr lang="ru-RU" baseline="0">
              <a:latin typeface="Arial" charset="0"/>
            </a:endParaRPr>
          </a:p>
        </p:txBody>
      </p:sp>
      <p:pic>
        <p:nvPicPr>
          <p:cNvPr id="67592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45588" y="6556375"/>
            <a:ext cx="647700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7593" name="Скругленный прямоугольник 22"/>
          <p:cNvSpPr>
            <a:spLocks noChangeArrowheads="1"/>
          </p:cNvSpPr>
          <p:nvPr/>
        </p:nvSpPr>
        <p:spPr bwMode="auto">
          <a:xfrm>
            <a:off x="9540875" y="8261350"/>
            <a:ext cx="1422400" cy="8270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2225" algn="ctr">
            <a:solidFill>
              <a:schemeClr val="bg1"/>
            </a:solidFill>
            <a:round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pPr defTabSz="1254125">
              <a:defRPr/>
            </a:pPr>
            <a:endParaRPr lang="ru-RU" baseline="0">
              <a:latin typeface="Arial" charset="0"/>
            </a:endParaRPr>
          </a:p>
        </p:txBody>
      </p:sp>
      <p:pic>
        <p:nvPicPr>
          <p:cNvPr id="67594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70988" y="8351838"/>
            <a:ext cx="6223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9660627" y="3082977"/>
            <a:ext cx="1208985" cy="707886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baseline="0" dirty="0">
                <a:ln w="28575">
                  <a:solidFill>
                    <a:schemeClr val="bg1"/>
                  </a:solidFill>
                </a:ln>
                <a:latin typeface="Arial Black" pitchFamily="34" charset="0"/>
              </a:rPr>
              <a:t>112</a:t>
            </a:r>
            <a:endParaRPr lang="ru-RU" sz="4000" b="1" baseline="0" dirty="0">
              <a:ln w="28575">
                <a:solidFill>
                  <a:schemeClr val="bg1"/>
                </a:solidFill>
              </a:ln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7125" y="4855936"/>
            <a:ext cx="1179636" cy="707886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baseline="0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  <a:latin typeface="Arial Black" pitchFamily="34" charset="0"/>
              </a:rPr>
              <a:t>01</a:t>
            </a:r>
            <a:endParaRPr lang="ru-RU" sz="4000" b="1" baseline="0" dirty="0">
              <a:ln w="28575">
                <a:solidFill>
                  <a:schemeClr val="bg1"/>
                </a:solidFill>
              </a:ln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7190" y="6575345"/>
            <a:ext cx="1179636" cy="707886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baseline="0" dirty="0">
                <a:ln w="28575">
                  <a:solidFill>
                    <a:schemeClr val="bg1"/>
                  </a:solidFill>
                </a:ln>
                <a:solidFill>
                  <a:srgbClr val="0033CC"/>
                </a:solidFill>
                <a:latin typeface="Arial Black" pitchFamily="34" charset="0"/>
              </a:rPr>
              <a:t>02</a:t>
            </a:r>
            <a:endParaRPr lang="ru-RU" sz="4000" b="1" baseline="0" dirty="0">
              <a:ln w="28575">
                <a:solidFill>
                  <a:schemeClr val="bg1"/>
                </a:solidFill>
              </a:ln>
              <a:solidFill>
                <a:srgbClr val="0033CC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7110" y="8350276"/>
            <a:ext cx="1179636" cy="707886"/>
          </a:xfrm>
          <a:prstGeom prst="rect">
            <a:avLst/>
          </a:prstGeom>
          <a:noFill/>
          <a:ln w="19050"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baseline="0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 Black" pitchFamily="34" charset="0"/>
              </a:rPr>
              <a:t>03</a:t>
            </a:r>
            <a:endParaRPr lang="ru-RU" sz="4000" b="1" baseline="0" dirty="0">
              <a:ln w="28575">
                <a:solidFill>
                  <a:schemeClr val="bg1"/>
                </a:solidFill>
              </a:ln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67616" name="Picture 55" descr="рцов_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474913"/>
            <a:ext cx="1728788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203700"/>
            <a:ext cx="660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7602" name="Object 18"/>
          <p:cNvGraphicFramePr>
            <a:graphicFrameLocks noChangeAspect="1"/>
          </p:cNvGraphicFramePr>
          <p:nvPr/>
        </p:nvGraphicFramePr>
        <p:xfrm>
          <a:off x="3054350" y="6107113"/>
          <a:ext cx="3181350" cy="227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1" name="Visio" r:id="rId10" imgW="856488" imgH="460451" progId="Visio.Drawing.11">
                  <p:embed/>
                </p:oleObj>
              </mc:Choice>
              <mc:Fallback>
                <p:oleObj name="Visio" r:id="rId10" imgW="856488" imgH="460451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6107113"/>
                        <a:ext cx="3181350" cy="227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18" name="Picture 18" descr="элемент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8288"/>
            <a:ext cx="8064500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19" name="TextBox 1"/>
          <p:cNvSpPr txBox="1">
            <a:spLocks noChangeArrowheads="1"/>
          </p:cNvSpPr>
          <p:nvPr/>
        </p:nvSpPr>
        <p:spPr bwMode="auto">
          <a:xfrm>
            <a:off x="984250" y="915988"/>
            <a:ext cx="85709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Модель обучения слушателей «Смена ролей»</a:t>
            </a:r>
          </a:p>
        </p:txBody>
      </p:sp>
      <p:sp>
        <p:nvSpPr>
          <p:cNvPr id="67620" name="Text Box 20"/>
          <p:cNvSpPr txBox="1">
            <a:spLocks noChangeArrowheads="1"/>
          </p:cNvSpPr>
          <p:nvPr/>
        </p:nvSpPr>
        <p:spPr bwMode="auto">
          <a:xfrm>
            <a:off x="8089900" y="2457450"/>
            <a:ext cx="38877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Оператор системы-112</a:t>
            </a:r>
          </a:p>
        </p:txBody>
      </p:sp>
      <p:sp>
        <p:nvSpPr>
          <p:cNvPr id="67621" name="Text Box 21"/>
          <p:cNvSpPr txBox="1">
            <a:spLocks noChangeArrowheads="1"/>
          </p:cNvSpPr>
          <p:nvPr/>
        </p:nvSpPr>
        <p:spPr bwMode="auto">
          <a:xfrm rot="-5400000">
            <a:off x="10043320" y="6654006"/>
            <a:ext cx="30972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Диспетчеры  ДДС</a:t>
            </a:r>
          </a:p>
        </p:txBody>
      </p:sp>
      <p:sp>
        <p:nvSpPr>
          <p:cNvPr id="67622" name="Text Box 22"/>
          <p:cNvSpPr txBox="1">
            <a:spLocks noChangeArrowheads="1"/>
          </p:cNvSpPr>
          <p:nvPr/>
        </p:nvSpPr>
        <p:spPr bwMode="auto">
          <a:xfrm>
            <a:off x="2281238" y="8332788"/>
            <a:ext cx="43926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Очевидец происшествия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3433763" y="3652838"/>
            <a:ext cx="5737225" cy="86360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9478963" y="4013200"/>
            <a:ext cx="0" cy="754063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0" idx="2"/>
            <a:endCxn id="0" idx="0"/>
          </p:cNvCxnSpPr>
          <p:nvPr/>
        </p:nvCxnSpPr>
        <p:spPr>
          <a:xfrm flipH="1">
            <a:off x="9469438" y="5697538"/>
            <a:ext cx="9525" cy="858837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9494838" y="7507288"/>
            <a:ext cx="0" cy="754062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0" idx="1"/>
          </p:cNvCxnSpPr>
          <p:nvPr/>
        </p:nvCxnSpPr>
        <p:spPr>
          <a:xfrm flipH="1" flipV="1">
            <a:off x="6119813" y="7507288"/>
            <a:ext cx="3051175" cy="127000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3068638" y="5089525"/>
            <a:ext cx="1084262" cy="1036638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29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00879 L 0.55105 -0.10042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569995" y="-546900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12 -0.10905 L 0.55312 0.08268 " pathEditMode="relative" rAng="0" ptsTypes="AA">
                                      <p:cBhvr>
                                        <p:cTn id="19" dur="2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8700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12 0.08252 L 0.55312 0.252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800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12 0.25212 L 0.55312 0.4365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200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12 0.43652 L 0.12773 0.1853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60010" y="-1256500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75 0.18591 L 0.00378 0.008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050000" y="-8865000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7969250" y="2743200"/>
            <a:ext cx="20891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baseline="0"/>
              <a:t>Уметь</a:t>
            </a:r>
          </a:p>
        </p:txBody>
      </p:sp>
      <p:sp>
        <p:nvSpPr>
          <p:cNvPr id="84994" name="TextBox 5"/>
          <p:cNvSpPr txBox="1">
            <a:spLocks noChangeArrowheads="1"/>
          </p:cNvSpPr>
          <p:nvPr/>
        </p:nvSpPr>
        <p:spPr bwMode="auto">
          <a:xfrm>
            <a:off x="1797050" y="3719513"/>
            <a:ext cx="4889500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организовывать работу по оперативному управлению мероприятиями РСЧС и обеспечению пожарной безопасности в различных режимах функционирования;</a:t>
            </a:r>
          </a:p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определять степень угроз жизни, здоровью </a:t>
            </a:r>
            <a:br>
              <a:rPr lang="ru-RU" altLang="ru-RU" sz="1600" baseline="0"/>
            </a:br>
            <a:r>
              <a:rPr lang="ru-RU" altLang="ru-RU" sz="1600" baseline="0"/>
              <a:t>и имуществу граждан, общественному правопорядку на основании сообщений абонентов по телефонному номеру 112;</a:t>
            </a:r>
          </a:p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определять перечень служб и специалистов, необходимых на месте происшествия;</a:t>
            </a:r>
          </a:p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определять адреса места происшествия </a:t>
            </a:r>
            <a:br>
              <a:rPr lang="ru-RU" altLang="ru-RU" sz="1600" baseline="0"/>
            </a:br>
            <a:r>
              <a:rPr lang="ru-RU" altLang="ru-RU" sz="1600" baseline="0"/>
              <a:t>со слов абонента, с использованием систем позиционирования, электронных или бумажных карт, по ориентирам, объектам и т.д.</a:t>
            </a:r>
          </a:p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координировать деятельность дежурно-диспетчерских служб экстренных оперативных служб при реагировании на вызовы;</a:t>
            </a:r>
          </a:p>
          <a:p>
            <a:pPr>
              <a:spcAft>
                <a:spcPct val="50000"/>
              </a:spcAft>
              <a:buFont typeface="Wingdings" panose="05000000000000000000" pitchFamily="2" charset="2"/>
              <a:buNone/>
            </a:pPr>
            <a:r>
              <a:rPr lang="ru-RU" altLang="ru-RU" sz="1600" baseline="0"/>
              <a:t>обрабатывать входящую информацию в соответствии с принятыми в СИСТЕМЕ-112 стандартами, правилами и процедурами;</a:t>
            </a:r>
          </a:p>
        </p:txBody>
      </p:sp>
      <p:pic>
        <p:nvPicPr>
          <p:cNvPr id="84995" name="Picture 4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905000"/>
            <a:ext cx="94329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1"/>
          <p:cNvSpPr txBox="1">
            <a:spLocks noChangeArrowheads="1"/>
          </p:cNvSpPr>
          <p:nvPr/>
        </p:nvSpPr>
        <p:spPr bwMode="auto">
          <a:xfrm>
            <a:off x="1439863" y="2690813"/>
            <a:ext cx="85709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В результате обучения слушатели должны</a:t>
            </a:r>
            <a:r>
              <a:rPr lang="en-US" altLang="ru-RU" b="1" baseline="0"/>
              <a:t> </a:t>
            </a:r>
            <a:r>
              <a:rPr lang="ru-RU" altLang="ru-RU" b="1" baseline="0"/>
              <a:t>уметь:</a:t>
            </a:r>
          </a:p>
        </p:txBody>
      </p:sp>
      <p:sp>
        <p:nvSpPr>
          <p:cNvPr id="84997" name="Text Box 6"/>
          <p:cNvSpPr txBox="1">
            <a:spLocks noChangeArrowheads="1"/>
          </p:cNvSpPr>
          <p:nvPr/>
        </p:nvSpPr>
        <p:spPr bwMode="auto">
          <a:xfrm>
            <a:off x="7454900" y="3835400"/>
            <a:ext cx="42164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1600" baseline="0"/>
              <a:t>организовывать сбор и обработку оперативной информации о фактах или угрозе возникновения ЧС (происшествия) и в ходе проведения ликвидации;</a:t>
            </a:r>
          </a:p>
          <a:p>
            <a:pPr>
              <a:spcAft>
                <a:spcPct val="50000"/>
              </a:spcAft>
            </a:pPr>
            <a:r>
              <a:rPr lang="ru-RU" altLang="ru-RU" sz="1600" baseline="0"/>
              <a:t>использовать все средства регистрации информации, связи и информационного обеспечения, в том числе и в ситуации технических сбоев;</a:t>
            </a:r>
          </a:p>
          <a:p>
            <a:pPr>
              <a:spcAft>
                <a:spcPct val="50000"/>
              </a:spcAft>
            </a:pPr>
            <a:r>
              <a:rPr lang="ru-RU" altLang="ru-RU" sz="1600" baseline="0"/>
              <a:t>общаться с абонентами вежливо, </a:t>
            </a:r>
            <a:br>
              <a:rPr lang="ru-RU" altLang="ru-RU" sz="1600" baseline="0"/>
            </a:br>
            <a:r>
              <a:rPr lang="ru-RU" altLang="ru-RU" sz="1600" baseline="0"/>
              <a:t>получая необходимую информацию </a:t>
            </a:r>
            <a:br>
              <a:rPr lang="ru-RU" altLang="ru-RU" sz="1600" baseline="0"/>
            </a:br>
            <a:r>
              <a:rPr lang="ru-RU" altLang="ru-RU" sz="1600" baseline="0"/>
              <a:t>за минимальное время;</a:t>
            </a:r>
          </a:p>
          <a:p>
            <a:pPr>
              <a:spcAft>
                <a:spcPct val="50000"/>
              </a:spcAft>
            </a:pPr>
            <a:r>
              <a:rPr lang="ru-RU" altLang="ru-RU" sz="1600" baseline="0"/>
              <a:t>довести до абонента необходимые рекомендации по его действиям до прибытия экстренных служб;</a:t>
            </a:r>
          </a:p>
          <a:p>
            <a:pPr>
              <a:spcAft>
                <a:spcPct val="50000"/>
              </a:spcAft>
            </a:pPr>
            <a:r>
              <a:rPr lang="ru-RU" altLang="ru-RU" sz="1600" baseline="0"/>
              <a:t>обеспечивать ведение необходимой документации СИСТЕМЫ-112.</a:t>
            </a:r>
          </a:p>
        </p:txBody>
      </p:sp>
      <p:pic>
        <p:nvPicPr>
          <p:cNvPr id="8499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8131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48926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59594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65817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85248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7699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60864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9020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50069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78390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69627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9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3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81175"/>
            <a:ext cx="92154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6" name="Text Box 4"/>
          <p:cNvSpPr txBox="1">
            <a:spLocks noChangeArrowheads="1"/>
          </p:cNvSpPr>
          <p:nvPr/>
        </p:nvSpPr>
        <p:spPr bwMode="auto">
          <a:xfrm>
            <a:off x="1128713" y="2474913"/>
            <a:ext cx="8281987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18800" bIns="154800"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3200" b="1" baseline="0"/>
              <a:t>Обязательными условиями предоставления субсидии являются:</a:t>
            </a:r>
            <a:r>
              <a:rPr lang="ru-RU" altLang="ru-RU" sz="3200" baseline="0"/>
              <a:t> </a:t>
            </a:r>
          </a:p>
        </p:txBody>
      </p:sp>
      <p:pic>
        <p:nvPicPr>
          <p:cNvPr id="9318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41560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5"/>
          <p:cNvSpPr txBox="1">
            <a:spLocks noChangeArrowheads="1"/>
          </p:cNvSpPr>
          <p:nvPr/>
        </p:nvSpPr>
        <p:spPr bwMode="auto">
          <a:xfrm>
            <a:off x="2136775" y="4084638"/>
            <a:ext cx="9577388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100000"/>
              </a:spcAft>
            </a:pPr>
            <a:r>
              <a:rPr lang="ru-RU" altLang="ru-RU" sz="1800" b="1" baseline="0"/>
              <a:t>наличие согласования технического проекта</a:t>
            </a:r>
            <a:r>
              <a:rPr lang="ru-RU" altLang="ru-RU" sz="1800" baseline="0"/>
              <a:t> на создание системы обеспечения вызова экстренных оперативных служб по единому номеру «112»</a:t>
            </a:r>
            <a:br>
              <a:rPr lang="ru-RU" altLang="ru-RU" sz="1800" baseline="0"/>
            </a:br>
            <a:r>
              <a:rPr lang="ru-RU" altLang="ru-RU" sz="1800" baseline="0"/>
              <a:t>в субъекте Российской Федерации с МЧС России, </a:t>
            </a:r>
          </a:p>
          <a:p>
            <a:pPr>
              <a:spcAft>
                <a:spcPct val="100000"/>
              </a:spcAft>
            </a:pPr>
            <a:r>
              <a:rPr lang="ru-RU" altLang="ru-RU" sz="1800" b="1" baseline="0"/>
              <a:t>проведение проектных и изыскательских работ</a:t>
            </a:r>
            <a:r>
              <a:rPr lang="ru-RU" altLang="ru-RU" sz="1800" baseline="0"/>
              <a:t> по созданию центров обработки вызовов и необходимой экспертизы,</a:t>
            </a:r>
          </a:p>
          <a:p>
            <a:pPr>
              <a:spcAft>
                <a:spcPct val="100000"/>
              </a:spcAft>
            </a:pPr>
            <a:r>
              <a:rPr lang="ru-RU" altLang="ru-RU" sz="1800" b="1" baseline="0"/>
              <a:t>наличие мероприятий по созданию базовой инфраструктуры</a:t>
            </a:r>
            <a:br>
              <a:rPr lang="ru-RU" altLang="ru-RU" sz="1800" b="1" baseline="0"/>
            </a:br>
            <a:r>
              <a:rPr lang="ru-RU" altLang="ru-RU" sz="1800" b="1" baseline="0"/>
              <a:t>СИСТЕМЫ-112</a:t>
            </a:r>
            <a:r>
              <a:rPr lang="ru-RU" altLang="ru-RU" sz="1800" baseline="0"/>
              <a:t> в одной из региональных целевых программа и наличие необходимых бюджетных ассигнований на исполнение этих мероприятий в году выделения субсидии в законе субъекта Российской Федерации о бюджете.</a:t>
            </a:r>
            <a:endParaRPr lang="ru-RU" altLang="ru-RU" sz="1800" b="1" baseline="0"/>
          </a:p>
          <a:p>
            <a:pPr>
              <a:spcAft>
                <a:spcPct val="100000"/>
              </a:spcAft>
            </a:pPr>
            <a:r>
              <a:rPr lang="ru-RU" altLang="ru-RU" sz="1800" b="1" baseline="0">
                <a:solidFill>
                  <a:srgbClr val="EC6608"/>
                </a:solidFill>
              </a:rPr>
              <a:t>После подтверждения соответствия требованиям между МЧС России и Правительством субъекта Российской Федерации будет заключено соглашение о предоставлении субсидий</a:t>
            </a:r>
            <a:r>
              <a:rPr lang="ru-RU" altLang="ru-RU" sz="1800" baseline="0"/>
              <a:t>, при этом значения целевых индикаторов и показателей эффективности реализации Программы обеспечат создание СИСТЕМЫ-112 на территории субъекта Российской Федерации.</a:t>
            </a:r>
          </a:p>
          <a:p>
            <a:pPr>
              <a:spcAft>
                <a:spcPct val="100000"/>
              </a:spcAft>
            </a:pPr>
            <a:endParaRPr lang="ru-RU" altLang="ru-RU" sz="1800" baseline="0"/>
          </a:p>
        </p:txBody>
      </p:sp>
      <p:pic>
        <p:nvPicPr>
          <p:cNvPr id="9318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53086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61007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1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74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3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-161925"/>
            <a:ext cx="813435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Text Box 5"/>
          <p:cNvSpPr txBox="1">
            <a:spLocks noChangeArrowheads="1"/>
          </p:cNvSpPr>
          <p:nvPr/>
        </p:nvSpPr>
        <p:spPr bwMode="auto">
          <a:xfrm>
            <a:off x="984250" y="609600"/>
            <a:ext cx="828198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18800" bIns="154800"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000" b="1" baseline="0"/>
              <a:t>Для предоставления субсидии Правительству субъекта </a:t>
            </a:r>
            <a:br>
              <a:rPr lang="ru-RU" altLang="ru-RU" sz="2000" b="1" baseline="0"/>
            </a:br>
            <a:r>
              <a:rPr lang="ru-RU" altLang="ru-RU" sz="2000" b="1" baseline="0"/>
              <a:t>Российской Федерации требуется подготовить </a:t>
            </a:r>
            <a:br>
              <a:rPr lang="ru-RU" altLang="ru-RU" sz="2000" b="1" baseline="0"/>
            </a:br>
            <a:r>
              <a:rPr lang="ru-RU" altLang="ru-RU" sz="2000" b="1" baseline="0"/>
              <a:t>и представитьв МЧС России подтверждающие документы:</a:t>
            </a:r>
          </a:p>
        </p:txBody>
      </p:sp>
      <p:sp>
        <p:nvSpPr>
          <p:cNvPr id="94211" name="Text Box 6"/>
          <p:cNvSpPr txBox="1">
            <a:spLocks noChangeArrowheads="1"/>
          </p:cNvSpPr>
          <p:nvPr/>
        </p:nvSpPr>
        <p:spPr bwMode="auto">
          <a:xfrm>
            <a:off x="1776413" y="2678113"/>
            <a:ext cx="4967287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1800" baseline="0"/>
              <a:t>Паспорт  инвестиционного проекта;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Копии свидетельства о государственной регистрации застройщика;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Документы об утверждении проектной документации; 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Копию положительного заключения государственной экспертизы проектной документации; 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Копию положительного заключения о достоверности определения сметной стоимости объекта капитального строительства; 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Копию разрешения на строительство;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Копии правоустанавливающих документов на земельный участок под строительство; 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Титульный список вновь начинаемых строек и объектов в очередном финансовом году; </a:t>
            </a:r>
          </a:p>
        </p:txBody>
      </p:sp>
      <p:pic>
        <p:nvPicPr>
          <p:cNvPr id="942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271621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322103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7242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39401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4589463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49482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55245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78295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2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667702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2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718185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2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58848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2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27892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4" name="Text Box 19"/>
          <p:cNvSpPr txBox="1">
            <a:spLocks noChangeArrowheads="1"/>
          </p:cNvSpPr>
          <p:nvPr/>
        </p:nvSpPr>
        <p:spPr bwMode="auto">
          <a:xfrm>
            <a:off x="7250113" y="2644775"/>
            <a:ext cx="4751387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1800" baseline="0"/>
              <a:t>Выписку из закона субъекта Российской Федерации о бюджете субъекта Российской Федерации,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Выписку из долгосрочной региональной целевой программы, предусматривающей мероприятия по созданию базовой инфраструктуры СИСТЕМЫ-112;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Документ, содержащий результаты оценки эффективности использования средств федерального бюджета; </a:t>
            </a:r>
          </a:p>
          <a:p>
            <a:pPr>
              <a:spcAft>
                <a:spcPct val="50000"/>
              </a:spcAft>
            </a:pPr>
            <a:r>
              <a:rPr lang="ru-RU" altLang="ru-RU" sz="1800" baseline="0"/>
              <a:t>Документ, подтверждающий готовность субъекта Российской Федерации принять обязательство по завершению строительства и оснащения и вводу в эксплуатацию основного центра обработки вызовов СИСТЕМЫ-112, а также обеспечению его дальнейшего функционирования.</a:t>
            </a:r>
            <a:endParaRPr lang="ru-RU" altLang="ru-RU" sz="1800" i="1" baseline="0"/>
          </a:p>
        </p:txBody>
      </p:sp>
      <p:sp>
        <p:nvSpPr>
          <p:cNvPr id="94225" name="Text Box 20"/>
          <p:cNvSpPr txBox="1">
            <a:spLocks noChangeArrowheads="1"/>
          </p:cNvSpPr>
          <p:nvPr/>
        </p:nvSpPr>
        <p:spPr bwMode="auto">
          <a:xfrm>
            <a:off x="2065338" y="8837613"/>
            <a:ext cx="96488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1400" i="1" baseline="0"/>
              <a:t>Необходимость представления документов определена Постановлением Правительства Российской Федерации от 13.09.2010 №590 «Об утверждении правил формирования и реализации федеральной адресной инвестиционной программы» (пп.5, 17 указанных Правил)</a:t>
            </a:r>
          </a:p>
          <a:p>
            <a:pPr>
              <a:spcBef>
                <a:spcPct val="50000"/>
              </a:spcBef>
            </a:pPr>
            <a:endParaRPr lang="ru-RU" altLang="ru-RU" sz="1400" i="1" baseline="0"/>
          </a:p>
        </p:txBody>
      </p:sp>
      <p:sp>
        <p:nvSpPr>
          <p:cNvPr id="94226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75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4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-123825"/>
            <a:ext cx="7723187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 Box 5"/>
          <p:cNvSpPr txBox="1">
            <a:spLocks noChangeArrowheads="1"/>
          </p:cNvSpPr>
          <p:nvPr/>
        </p:nvSpPr>
        <p:spPr bwMode="auto">
          <a:xfrm>
            <a:off x="1776413" y="2355850"/>
            <a:ext cx="4608512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600" b="1" baseline="0"/>
              <a:t>прием по номеру «112»</a:t>
            </a:r>
            <a:r>
              <a:rPr lang="ru-RU" altLang="ru-RU" sz="1600" baseline="0"/>
              <a:t> вызовов (сообщений о происшествиях);</a:t>
            </a:r>
          </a:p>
          <a:p>
            <a:endParaRPr lang="ru-RU" altLang="ru-RU" sz="1600" baseline="0"/>
          </a:p>
          <a:p>
            <a:r>
              <a:rPr lang="ru-RU" altLang="ru-RU" sz="1600" b="1" baseline="0"/>
              <a:t>получение </a:t>
            </a:r>
            <a:r>
              <a:rPr lang="ru-RU" altLang="ru-RU" sz="1600" baseline="0"/>
              <a:t>от оператора связи </a:t>
            </a:r>
            <a:r>
              <a:rPr lang="ru-RU" altLang="ru-RU" sz="1600" b="1" baseline="0"/>
              <a:t>сведений </a:t>
            </a:r>
            <a:br>
              <a:rPr lang="ru-RU" altLang="ru-RU" sz="1600" b="1" baseline="0"/>
            </a:br>
            <a:r>
              <a:rPr lang="ru-RU" altLang="ru-RU" sz="1600" b="1" baseline="0"/>
              <a:t>о местонахождении лица</a:t>
            </a:r>
            <a:r>
              <a:rPr lang="ru-RU" altLang="ru-RU" sz="1600" baseline="0"/>
              <a:t>, обратившегося </a:t>
            </a:r>
            <a:br>
              <a:rPr lang="ru-RU" altLang="ru-RU" sz="1600" baseline="0"/>
            </a:br>
            <a:r>
              <a:rPr lang="ru-RU" altLang="ru-RU" sz="1600" baseline="0"/>
              <a:t>по номеру «112», и (или) абонентского устройства, с которого был осуществлен вызов (сообщение о происшествии), а также иных данных, необходимых для </a:t>
            </a:r>
            <a:r>
              <a:rPr lang="ru-RU" altLang="ru-RU" sz="1600" b="1" baseline="0"/>
              <a:t>обеспечения реагирования по вызову</a:t>
            </a:r>
            <a:r>
              <a:rPr lang="ru-RU" altLang="ru-RU" sz="1600" baseline="0"/>
              <a:t> (сообщению </a:t>
            </a:r>
            <a:br>
              <a:rPr lang="ru-RU" altLang="ru-RU" sz="1600" baseline="0"/>
            </a:br>
            <a:r>
              <a:rPr lang="ru-RU" altLang="ru-RU" sz="1600" baseline="0"/>
              <a:t>о происшествии);</a:t>
            </a:r>
          </a:p>
          <a:p>
            <a:pPr>
              <a:buFontTx/>
              <a:buChar char="-"/>
            </a:pPr>
            <a:endParaRPr lang="ru-RU" altLang="ru-RU" sz="1600" baseline="0"/>
          </a:p>
          <a:p>
            <a:r>
              <a:rPr lang="ru-RU" altLang="ru-RU" sz="1600" b="1" baseline="0"/>
              <a:t>анализ</a:t>
            </a:r>
            <a:r>
              <a:rPr lang="ru-RU" altLang="ru-RU" sz="1600" baseline="0"/>
              <a:t> поступающей </a:t>
            </a:r>
            <a:r>
              <a:rPr lang="ru-RU" altLang="ru-RU" sz="1600" b="1" baseline="0"/>
              <a:t>информации</a:t>
            </a:r>
            <a:r>
              <a:rPr lang="ru-RU" altLang="ru-RU" sz="1600" baseline="0"/>
              <a:t> </a:t>
            </a:r>
            <a:br>
              <a:rPr lang="ru-RU" altLang="ru-RU" sz="1600" baseline="0"/>
            </a:br>
            <a:r>
              <a:rPr lang="ru-RU" altLang="ru-RU" sz="1600" baseline="0"/>
              <a:t>о происшествиях;</a:t>
            </a:r>
          </a:p>
          <a:p>
            <a:endParaRPr lang="ru-RU" altLang="ru-RU" sz="1600" baseline="0"/>
          </a:p>
          <a:p>
            <a:r>
              <a:rPr lang="ru-RU" altLang="ru-RU" sz="1600" b="1" baseline="0"/>
              <a:t>направление информации</a:t>
            </a:r>
            <a:r>
              <a:rPr lang="ru-RU" altLang="ru-RU" sz="1600" baseline="0"/>
              <a:t> </a:t>
            </a:r>
            <a:br>
              <a:rPr lang="ru-RU" altLang="ru-RU" sz="1600" baseline="0"/>
            </a:br>
            <a:r>
              <a:rPr lang="ru-RU" altLang="ru-RU" sz="1600" baseline="0"/>
              <a:t>о происшествиях, в том числе вызовов (сообщений о происшествиях), </a:t>
            </a:r>
            <a:r>
              <a:rPr lang="ru-RU" altLang="ru-RU" sz="1600" b="1" baseline="0"/>
              <a:t>в дежурно-диспетчерские службы экстренных оперативных служб</a:t>
            </a:r>
            <a:r>
              <a:rPr lang="ru-RU" altLang="ru-RU" sz="1600" baseline="0"/>
              <a:t> в соответствии </a:t>
            </a:r>
            <a:br>
              <a:rPr lang="ru-RU" altLang="ru-RU" sz="1600" baseline="0"/>
            </a:br>
            <a:r>
              <a:rPr lang="ru-RU" altLang="ru-RU" sz="1600" baseline="0"/>
              <a:t>с их компетенцией </a:t>
            </a:r>
            <a:r>
              <a:rPr lang="ru-RU" altLang="ru-RU" sz="1600" b="1" baseline="0"/>
              <a:t>для организации экстренного реагирования</a:t>
            </a:r>
            <a:r>
              <a:rPr lang="ru-RU" altLang="ru-RU" sz="1600" baseline="0"/>
              <a:t>;</a:t>
            </a:r>
          </a:p>
          <a:p>
            <a:endParaRPr lang="ru-RU" altLang="ru-RU" sz="1600" baseline="0"/>
          </a:p>
          <a:p>
            <a:r>
              <a:rPr lang="ru-RU" altLang="ru-RU" sz="1600" b="1" baseline="0"/>
              <a:t>обеспечение</a:t>
            </a:r>
            <a:r>
              <a:rPr lang="ru-RU" altLang="ru-RU" sz="1600" baseline="0"/>
              <a:t> дистанционной </a:t>
            </a:r>
            <a:r>
              <a:rPr lang="ru-RU" altLang="ru-RU" sz="1600" b="1" baseline="0"/>
              <a:t>психологической поддержки</a:t>
            </a:r>
            <a:r>
              <a:rPr lang="ru-RU" altLang="ru-RU" sz="1600" baseline="0"/>
              <a:t> лицу, обратившемуся по номеру «112»;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030288" y="695325"/>
            <a:ext cx="77041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b="1" baseline="0"/>
              <a:t>СИСТЕМА-112 предназначена для решения следующих основных задач:</a:t>
            </a:r>
          </a:p>
        </p:txBody>
      </p:sp>
      <p:sp>
        <p:nvSpPr>
          <p:cNvPr id="21508" name="Text Box 7"/>
          <p:cNvSpPr txBox="1">
            <a:spLocks noChangeArrowheads="1"/>
          </p:cNvSpPr>
          <p:nvPr/>
        </p:nvSpPr>
        <p:spPr bwMode="auto">
          <a:xfrm>
            <a:off x="6961188" y="2355850"/>
            <a:ext cx="4897437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600" baseline="0"/>
              <a:t>автоматическое </a:t>
            </a:r>
            <a:r>
              <a:rPr lang="ru-RU" altLang="ru-RU" sz="1600" b="1" baseline="0"/>
              <a:t>восстановление соединения</a:t>
            </a:r>
            <a:r>
              <a:rPr lang="ru-RU" altLang="ru-RU" sz="1600" baseline="0"/>
              <a:t> </a:t>
            </a:r>
            <a:br>
              <a:rPr lang="ru-RU" altLang="ru-RU" sz="1600" baseline="0"/>
            </a:br>
            <a:r>
              <a:rPr lang="ru-RU" altLang="ru-RU" sz="1600" baseline="0"/>
              <a:t>с пользовательским (оконечным) оборудованием лица, обратившегося по номеру «112», в случае внезапного прерывания соединения;</a:t>
            </a:r>
          </a:p>
          <a:p>
            <a:endParaRPr lang="ru-RU" altLang="ru-RU" sz="1600" b="1" baseline="0"/>
          </a:p>
          <a:p>
            <a:r>
              <a:rPr lang="ru-RU" altLang="ru-RU" sz="1600" b="1" baseline="0"/>
              <a:t>регистрация всех</a:t>
            </a:r>
            <a:r>
              <a:rPr lang="ru-RU" altLang="ru-RU" sz="1600" baseline="0"/>
              <a:t> входящих и исходящих </a:t>
            </a:r>
            <a:r>
              <a:rPr lang="ru-RU" altLang="ru-RU" sz="1600" b="1" baseline="0"/>
              <a:t>вызовов</a:t>
            </a:r>
            <a:r>
              <a:rPr lang="ru-RU" altLang="ru-RU" sz="1600" baseline="0"/>
              <a:t> (сообщений о происшествиях) </a:t>
            </a:r>
            <a:br>
              <a:rPr lang="ru-RU" altLang="ru-RU" sz="1600" baseline="0"/>
            </a:br>
            <a:r>
              <a:rPr lang="ru-RU" altLang="ru-RU" sz="1600" baseline="0"/>
              <a:t>по номеру «112»;</a:t>
            </a:r>
          </a:p>
          <a:p>
            <a:endParaRPr lang="ru-RU" altLang="ru-RU" sz="1600" baseline="0"/>
          </a:p>
          <a:p>
            <a:r>
              <a:rPr lang="ru-RU" altLang="ru-RU" sz="1600" b="1" baseline="0"/>
              <a:t>ведение базы данных</a:t>
            </a:r>
            <a:r>
              <a:rPr lang="ru-RU" altLang="ru-RU" sz="1600" baseline="0"/>
              <a:t> об основных характеристиках происшествий, о начале, завершении и об основных результатах экстренного реагирования на полученные вызовы (сообщения о происшествиях);</a:t>
            </a:r>
          </a:p>
          <a:p>
            <a:endParaRPr lang="ru-RU" altLang="ru-RU" sz="1600" baseline="0"/>
          </a:p>
          <a:p>
            <a:r>
              <a:rPr lang="ru-RU" altLang="ru-RU" sz="1600" b="1" baseline="0"/>
              <a:t>возможность приема вызовов</a:t>
            </a:r>
            <a:r>
              <a:rPr lang="ru-RU" altLang="ru-RU" sz="1600" baseline="0"/>
              <a:t> (сообщений </a:t>
            </a:r>
            <a:br>
              <a:rPr lang="ru-RU" altLang="ru-RU" sz="1600" baseline="0"/>
            </a:br>
            <a:r>
              <a:rPr lang="ru-RU" altLang="ru-RU" sz="1600" baseline="0"/>
              <a:t>о происшествиях) </a:t>
            </a:r>
            <a:r>
              <a:rPr lang="ru-RU" altLang="ru-RU" sz="1600" b="1" baseline="0"/>
              <a:t>на иностранных языках</a:t>
            </a:r>
            <a:r>
              <a:rPr lang="ru-RU" altLang="ru-RU" sz="1600" baseline="0"/>
              <a:t>. Субъекты Российской Федерации вправе утверждать перечень муниципальных образований, где с учетом местных условий необходимо обеспечить прием вызовов (сообщений о происшествиях) на государственном языке республики, входящей </a:t>
            </a:r>
            <a:br>
              <a:rPr lang="ru-RU" altLang="ru-RU" sz="1600" baseline="0"/>
            </a:br>
            <a:r>
              <a:rPr lang="ru-RU" altLang="ru-RU" sz="1600" baseline="0"/>
              <a:t>в состав Российской Федерации, и (или) иных языках народов, проживающих на территории субъекта Российской Федерации.</a:t>
            </a:r>
          </a:p>
          <a:p>
            <a:pPr>
              <a:spcBef>
                <a:spcPct val="50000"/>
              </a:spcBef>
            </a:pPr>
            <a:endParaRPr lang="ru-RU" altLang="ru-RU" sz="1600" baseline="0"/>
          </a:p>
        </p:txBody>
      </p:sp>
      <p:sp>
        <p:nvSpPr>
          <p:cNvPr id="21509" name="Line 8"/>
          <p:cNvSpPr>
            <a:spLocks noChangeShapeType="1"/>
          </p:cNvSpPr>
          <p:nvPr/>
        </p:nvSpPr>
        <p:spPr bwMode="auto">
          <a:xfrm>
            <a:off x="1849438" y="3005138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0" name="Line 9"/>
          <p:cNvSpPr>
            <a:spLocks noChangeShapeType="1"/>
          </p:cNvSpPr>
          <p:nvPr/>
        </p:nvSpPr>
        <p:spPr bwMode="auto">
          <a:xfrm>
            <a:off x="1778000" y="5237163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1" name="Line 10"/>
          <p:cNvSpPr>
            <a:spLocks noChangeShapeType="1"/>
          </p:cNvSpPr>
          <p:nvPr/>
        </p:nvSpPr>
        <p:spPr bwMode="auto">
          <a:xfrm>
            <a:off x="1778000" y="5956300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2" name="Line 11"/>
          <p:cNvSpPr>
            <a:spLocks noChangeShapeType="1"/>
          </p:cNvSpPr>
          <p:nvPr/>
        </p:nvSpPr>
        <p:spPr bwMode="auto">
          <a:xfrm>
            <a:off x="1778000" y="7900988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3" name="Line 12"/>
          <p:cNvSpPr>
            <a:spLocks noChangeShapeType="1"/>
          </p:cNvSpPr>
          <p:nvPr/>
        </p:nvSpPr>
        <p:spPr bwMode="auto">
          <a:xfrm>
            <a:off x="7034213" y="3508375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4" name="Line 13"/>
          <p:cNvSpPr>
            <a:spLocks noChangeShapeType="1"/>
          </p:cNvSpPr>
          <p:nvPr/>
        </p:nvSpPr>
        <p:spPr bwMode="auto">
          <a:xfrm>
            <a:off x="7034213" y="4516438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515" name="Line 14"/>
          <p:cNvSpPr>
            <a:spLocks noChangeShapeType="1"/>
          </p:cNvSpPr>
          <p:nvPr/>
        </p:nvSpPr>
        <p:spPr bwMode="auto">
          <a:xfrm>
            <a:off x="7105650" y="5956300"/>
            <a:ext cx="44640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1516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4288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24288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8045450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6100763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0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538162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1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2210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2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61722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3" name="Picture 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4660900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4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3" y="37242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5" name="Text Box 25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элемент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741488"/>
            <a:ext cx="6057900" cy="736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4" name="TextBox 1"/>
          <p:cNvSpPr txBox="1">
            <a:spLocks noChangeArrowheads="1"/>
          </p:cNvSpPr>
          <p:nvPr/>
        </p:nvSpPr>
        <p:spPr bwMode="auto">
          <a:xfrm>
            <a:off x="1662113" y="3475038"/>
            <a:ext cx="3392487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baseline="0"/>
              <a:t>Эксплуатация </a:t>
            </a:r>
            <a:br>
              <a:rPr lang="ru-RU" altLang="ru-RU" b="1" baseline="0"/>
            </a:br>
            <a:r>
              <a:rPr lang="ru-RU" altLang="ru-RU" b="1" baseline="0"/>
              <a:t>и поддержание СИСТЕМЫ-112 </a:t>
            </a:r>
            <a:br>
              <a:rPr lang="ru-RU" altLang="ru-RU" b="1" baseline="0"/>
            </a:br>
            <a:r>
              <a:rPr lang="ru-RU" altLang="ru-RU" b="1" baseline="0"/>
              <a:t>в работоспособном состоянии требует от персонала постоянного тщательного учета всех имеющихся ИТ-активов</a:t>
            </a:r>
            <a:r>
              <a:rPr lang="ru-RU" altLang="ru-RU" baseline="0"/>
              <a:t>.</a:t>
            </a:r>
          </a:p>
          <a:p>
            <a:pPr algn="just"/>
            <a:r>
              <a:rPr lang="ru-RU" altLang="ru-RU" baseline="0"/>
              <a:t> </a:t>
            </a:r>
          </a:p>
        </p:txBody>
      </p:sp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6146800" y="3213100"/>
            <a:ext cx="55880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2000" baseline="0"/>
              <a:t>Формуляр автоматизированной системы – первичный документ такого учета.</a:t>
            </a:r>
          </a:p>
          <a:p>
            <a:pPr>
              <a:spcAft>
                <a:spcPct val="50000"/>
              </a:spcAft>
            </a:pPr>
            <a:r>
              <a:rPr lang="ru-RU" altLang="ru-RU" sz="2000" baseline="0"/>
              <a:t>В соответствии с </a:t>
            </a:r>
            <a:r>
              <a:rPr lang="ru-RU" altLang="ru-RU" sz="2000" u="sng" baseline="0"/>
              <a:t>РД 50-34.698-90</a:t>
            </a:r>
            <a:r>
              <a:rPr lang="ru-RU" altLang="ru-RU" sz="2000" baseline="0"/>
              <a:t> </a:t>
            </a:r>
            <a:br>
              <a:rPr lang="ru-RU" altLang="ru-RU" sz="2000" baseline="0"/>
            </a:br>
            <a:r>
              <a:rPr lang="ru-RU" altLang="ru-RU" sz="2000" baseline="0"/>
              <a:t>типовая структура формуляра состоит </a:t>
            </a:r>
            <a:br>
              <a:rPr lang="ru-RU" altLang="ru-RU" sz="2000" baseline="0"/>
            </a:br>
            <a:r>
              <a:rPr lang="ru-RU" altLang="ru-RU" sz="2000" baseline="0"/>
              <a:t>из следующих разделов: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Общие сведения.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Основные характеристики.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Комплектность.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Свидетельство о приемке.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Гарантийные обязательства.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Сведения о состоянии АС.</a:t>
            </a:r>
          </a:p>
          <a:p>
            <a:pPr lvl="1">
              <a:spcAft>
                <a:spcPct val="50000"/>
              </a:spcAft>
            </a:pPr>
            <a:r>
              <a:rPr lang="ru-RU" altLang="ru-RU" sz="2000" b="1" baseline="0"/>
              <a:t>Сведения о рекламациях.</a:t>
            </a:r>
          </a:p>
          <a:p>
            <a:pPr>
              <a:spcBef>
                <a:spcPct val="50000"/>
              </a:spcBef>
              <a:spcAft>
                <a:spcPct val="50000"/>
              </a:spcAft>
            </a:pPr>
            <a:endParaRPr lang="ru-RU" altLang="ru-RU" sz="2000" b="1" baseline="0"/>
          </a:p>
        </p:txBody>
      </p:sp>
      <p:pic>
        <p:nvPicPr>
          <p:cNvPr id="9523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8" y="50704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8" y="55022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59721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64420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6937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73818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7826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3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2" descr="папка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4491038"/>
            <a:ext cx="3119437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3" descr="элемент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711325"/>
            <a:ext cx="921543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 Box 4"/>
          <p:cNvSpPr txBox="1">
            <a:spLocks noChangeArrowheads="1"/>
          </p:cNvSpPr>
          <p:nvPr/>
        </p:nvSpPr>
        <p:spPr bwMode="auto">
          <a:xfrm>
            <a:off x="1054100" y="2794000"/>
            <a:ext cx="8585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 baseline="0"/>
              <a:t>Для поддержания СИСТЕМЫ-112 в работоспособном состоянии необходимо разработать ряд документов:</a:t>
            </a:r>
            <a:endParaRPr lang="ru-RU" altLang="ru-RU" sz="2400" baseline="0"/>
          </a:p>
        </p:txBody>
      </p:sp>
      <p:pic>
        <p:nvPicPr>
          <p:cNvPr id="9626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48164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6556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72167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80803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4" name="Прямоугольник 1"/>
          <p:cNvSpPr>
            <a:spLocks noChangeArrowheads="1"/>
          </p:cNvSpPr>
          <p:nvPr/>
        </p:nvSpPr>
        <p:spPr bwMode="auto">
          <a:xfrm>
            <a:off x="4410075" y="4743450"/>
            <a:ext cx="679132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ru-RU" altLang="ru-RU" sz="2000" baseline="0"/>
              <a:t>Регламент эксплуатации, который должен обеспечивать использование технических средств (ТС) системы с заданными техническими показателями, </a:t>
            </a:r>
            <a:br>
              <a:rPr lang="ru-RU" altLang="ru-RU" sz="2000" baseline="0"/>
            </a:br>
            <a:r>
              <a:rPr lang="ru-RU" altLang="ru-RU" sz="2000" baseline="0"/>
              <a:t>в том числе виды и периодичность обслуживания </a:t>
            </a:r>
            <a:br>
              <a:rPr lang="ru-RU" altLang="ru-RU" sz="2000" baseline="0"/>
            </a:br>
            <a:r>
              <a:rPr lang="ru-RU" altLang="ru-RU" sz="2000" baseline="0"/>
              <a:t>ТС системы;</a:t>
            </a:r>
          </a:p>
          <a:p>
            <a:pPr>
              <a:buFont typeface="Wingdings" panose="05000000000000000000" pitchFamily="2" charset="2"/>
              <a:buNone/>
            </a:pPr>
            <a:endParaRPr lang="ru-RU" altLang="ru-RU" sz="2000" baseline="0"/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aseline="0"/>
              <a:t>Штатное расписание системы-112;</a:t>
            </a:r>
          </a:p>
          <a:p>
            <a:pPr>
              <a:buFont typeface="Wingdings" panose="05000000000000000000" pitchFamily="2" charset="2"/>
              <a:buNone/>
            </a:pPr>
            <a:endParaRPr lang="ru-RU" altLang="ru-RU" sz="2000" baseline="0"/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aseline="0"/>
              <a:t>Правила размещения и хранения комплектов запасных изделий и приборов;</a:t>
            </a:r>
          </a:p>
          <a:p>
            <a:pPr>
              <a:buFont typeface="Wingdings" panose="05000000000000000000" pitchFamily="2" charset="2"/>
              <a:buNone/>
            </a:pPr>
            <a:endParaRPr lang="ru-RU" altLang="ru-RU" sz="2000" baseline="0"/>
          </a:p>
          <a:p>
            <a:pPr>
              <a:buFont typeface="Wingdings" panose="05000000000000000000" pitchFamily="2" charset="2"/>
              <a:buNone/>
            </a:pPr>
            <a:r>
              <a:rPr lang="ru-RU" altLang="ru-RU" sz="2000" baseline="0"/>
              <a:t>Регламент обслуживания.</a:t>
            </a:r>
            <a:endParaRPr lang="ru-RU" altLang="ru-RU" sz="1800" baseline="0"/>
          </a:p>
        </p:txBody>
      </p:sp>
      <p:sp>
        <p:nvSpPr>
          <p:cNvPr id="96265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77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ChangeArrowheads="1"/>
          </p:cNvSpPr>
          <p:nvPr/>
        </p:nvSpPr>
        <p:spPr bwMode="auto">
          <a:xfrm>
            <a:off x="2401888" y="2713038"/>
            <a:ext cx="9385300" cy="592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ru-RU" altLang="ru-RU" sz="2800" b="1" baseline="0">
                <a:solidFill>
                  <a:srgbClr val="EC6608"/>
                </a:solidFill>
              </a:rPr>
              <a:t>На каждом объекте СИСТЕМЫ-112 должны быть:</a:t>
            </a:r>
          </a:p>
          <a:p>
            <a:pPr>
              <a:spcAft>
                <a:spcPct val="50000"/>
              </a:spcAft>
            </a:pPr>
            <a:r>
              <a:rPr lang="ru-RU" altLang="ru-RU" sz="2200" baseline="0"/>
              <a:t>установлены </a:t>
            </a:r>
            <a:r>
              <a:rPr lang="ru-RU" altLang="ru-RU" sz="2200" b="1" baseline="0"/>
              <a:t>перечни работ</a:t>
            </a:r>
            <a:r>
              <a:rPr lang="ru-RU" altLang="ru-RU" sz="2200" baseline="0"/>
              <a:t>, входящих в объем техническое обслуживание и ремонт и графики их выполнения;</a:t>
            </a:r>
          </a:p>
          <a:p>
            <a:pPr>
              <a:spcAft>
                <a:spcPct val="50000"/>
              </a:spcAft>
            </a:pPr>
            <a:r>
              <a:rPr lang="ru-RU" altLang="ru-RU" sz="2200" baseline="0"/>
              <a:t>заключены </a:t>
            </a:r>
            <a:r>
              <a:rPr lang="ru-RU" altLang="ru-RU" sz="2200" b="1" baseline="0"/>
              <a:t>договоры</a:t>
            </a:r>
            <a:r>
              <a:rPr lang="ru-RU" altLang="ru-RU" sz="2200" baseline="0"/>
              <a:t> со специализированными подрядными организациями </a:t>
            </a:r>
            <a:r>
              <a:rPr lang="ru-RU" altLang="ru-RU" sz="2200" b="1" baseline="0"/>
              <a:t>на выполнение работ по техническому обслуживанию </a:t>
            </a:r>
            <a:r>
              <a:rPr lang="ru-RU" altLang="ru-RU" sz="2200" baseline="0"/>
              <a:t>и ремонту оборудования системы;</a:t>
            </a:r>
          </a:p>
          <a:p>
            <a:pPr>
              <a:spcAft>
                <a:spcPct val="50000"/>
              </a:spcAft>
            </a:pPr>
            <a:r>
              <a:rPr lang="ru-RU" altLang="ru-RU" sz="2200" baseline="0"/>
              <a:t>организован </a:t>
            </a:r>
            <a:r>
              <a:rPr lang="ru-RU" altLang="ru-RU" sz="2200" b="1" baseline="0"/>
              <a:t>контроль</a:t>
            </a:r>
            <a:r>
              <a:rPr lang="ru-RU" altLang="ru-RU" sz="2200" baseline="0"/>
              <a:t> своевременности проведения и результатов выполненных работ по техническому обслуживанию и ремонту оборудования системы;</a:t>
            </a:r>
          </a:p>
          <a:p>
            <a:pPr>
              <a:spcAft>
                <a:spcPct val="50000"/>
              </a:spcAft>
            </a:pPr>
            <a:r>
              <a:rPr lang="ru-RU" altLang="ru-RU" sz="2200" baseline="0"/>
              <a:t>оформлены </a:t>
            </a:r>
            <a:r>
              <a:rPr lang="ru-RU" altLang="ru-RU" sz="2200" b="1" baseline="0"/>
              <a:t>журналы технического  </a:t>
            </a:r>
            <a:r>
              <a:rPr lang="ru-RU" altLang="ru-RU" sz="2200" baseline="0"/>
              <a:t>обслуживания  и  ремонта  по  видам  оборудования системы.</a:t>
            </a:r>
          </a:p>
          <a:p>
            <a:pPr>
              <a:spcAft>
                <a:spcPct val="50000"/>
              </a:spcAft>
            </a:pPr>
            <a:endParaRPr lang="ru-RU" altLang="ru-RU" sz="2200" baseline="0"/>
          </a:p>
          <a:p>
            <a:r>
              <a:rPr lang="ru-RU" altLang="ru-RU" sz="2200" baseline="0"/>
              <a:t>По окончанию работ по техническому обслуживанию составляется </a:t>
            </a:r>
            <a:r>
              <a:rPr lang="ru-RU" altLang="ru-RU" sz="2200" b="1" baseline="0"/>
              <a:t>акт сдачи-приемки работ</a:t>
            </a:r>
            <a:r>
              <a:rPr lang="ru-RU" altLang="ru-RU" sz="2200" baseline="0"/>
              <a:t>.</a:t>
            </a:r>
          </a:p>
        </p:txBody>
      </p:sp>
      <p:pic>
        <p:nvPicPr>
          <p:cNvPr id="9728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34702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42449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54768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6619875"/>
            <a:ext cx="36036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Text Box 20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78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5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-307975"/>
            <a:ext cx="8453438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60" descr="карта__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2289175"/>
            <a:ext cx="7985125" cy="718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5507038"/>
            <a:ext cx="12652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5305425"/>
            <a:ext cx="5048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домик_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10218738"/>
            <a:ext cx="73342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6592888"/>
            <a:ext cx="446087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14"/>
          <p:cNvSpPr txBox="1">
            <a:spLocks noChangeArrowheads="1"/>
          </p:cNvSpPr>
          <p:nvPr/>
        </p:nvSpPr>
        <p:spPr bwMode="auto">
          <a:xfrm>
            <a:off x="9344025" y="10363200"/>
            <a:ext cx="2436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1800" baseline="0"/>
              <a:t>АРМ СИСТЕМЫ-112 </a:t>
            </a:r>
            <a:br>
              <a:rPr lang="ru-RU" altLang="ru-RU" sz="1800" baseline="0"/>
            </a:br>
            <a:r>
              <a:rPr lang="ru-RU" altLang="ru-RU" sz="1800" baseline="0"/>
              <a:t>в районе</a:t>
            </a:r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8589963" y="8256588"/>
            <a:ext cx="427037" cy="1255712"/>
            <a:chOff x="8589963" y="8256588"/>
            <a:chExt cx="427037" cy="1255712"/>
          </a:xfrm>
        </p:grpSpPr>
        <p:pic>
          <p:nvPicPr>
            <p:cNvPr id="9269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591550" y="8256588"/>
              <a:ext cx="42545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29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9963" y="8972550"/>
              <a:ext cx="414337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Группа 5"/>
          <p:cNvGrpSpPr>
            <a:grpSpLocks/>
          </p:cNvGrpSpPr>
          <p:nvPr/>
        </p:nvGrpSpPr>
        <p:grpSpPr bwMode="auto">
          <a:xfrm>
            <a:off x="9140825" y="8256588"/>
            <a:ext cx="439738" cy="1241425"/>
            <a:chOff x="9140825" y="8256588"/>
            <a:chExt cx="439738" cy="1241425"/>
          </a:xfrm>
        </p:grpSpPr>
        <p:pic>
          <p:nvPicPr>
            <p:cNvPr id="9267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140825" y="8256588"/>
              <a:ext cx="439738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27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3050" y="8958263"/>
              <a:ext cx="412750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Группа 6"/>
          <p:cNvGrpSpPr>
            <a:grpSpLocks/>
          </p:cNvGrpSpPr>
          <p:nvPr/>
        </p:nvGrpSpPr>
        <p:grpSpPr bwMode="auto">
          <a:xfrm>
            <a:off x="9683750" y="8256588"/>
            <a:ext cx="454025" cy="1228725"/>
            <a:chOff x="9683750" y="8256588"/>
            <a:chExt cx="454025" cy="1228725"/>
          </a:xfrm>
        </p:grpSpPr>
        <p:pic>
          <p:nvPicPr>
            <p:cNvPr id="9265" name="Picture 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9683750" y="8256588"/>
              <a:ext cx="452438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25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850" y="8945563"/>
              <a:ext cx="4159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2741613" y="2287588"/>
            <a:ext cx="441325" cy="1214437"/>
            <a:chOff x="2741613" y="2287588"/>
            <a:chExt cx="441325" cy="1214437"/>
          </a:xfrm>
        </p:grpSpPr>
        <p:pic>
          <p:nvPicPr>
            <p:cNvPr id="9263" name="Picture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741613" y="2930525"/>
              <a:ext cx="427037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23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3" y="2287588"/>
              <a:ext cx="415925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Группа 2"/>
          <p:cNvGrpSpPr>
            <a:grpSpLocks/>
          </p:cNvGrpSpPr>
          <p:nvPr/>
        </p:nvGrpSpPr>
        <p:grpSpPr bwMode="auto">
          <a:xfrm>
            <a:off x="3306763" y="2287588"/>
            <a:ext cx="455612" cy="1214437"/>
            <a:chOff x="3306763" y="2287588"/>
            <a:chExt cx="455612" cy="1214437"/>
          </a:xfrm>
        </p:grpSpPr>
        <p:pic>
          <p:nvPicPr>
            <p:cNvPr id="9261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06763" y="2930525"/>
              <a:ext cx="439737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21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2287588"/>
              <a:ext cx="414337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Группа 3"/>
          <p:cNvGrpSpPr>
            <a:grpSpLocks/>
          </p:cNvGrpSpPr>
          <p:nvPr/>
        </p:nvGrpSpPr>
        <p:grpSpPr bwMode="auto">
          <a:xfrm>
            <a:off x="3848100" y="2287588"/>
            <a:ext cx="481013" cy="1214437"/>
            <a:chOff x="3848100" y="2287588"/>
            <a:chExt cx="481013" cy="1214437"/>
          </a:xfrm>
        </p:grpSpPr>
        <p:pic>
          <p:nvPicPr>
            <p:cNvPr id="9259" name="Picture 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848100" y="2930525"/>
              <a:ext cx="452438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5401" dir="27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4619" name="Picture 4" descr="огонь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775" y="2287588"/>
              <a:ext cx="414338" cy="5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9" name="Прямая со стрелкой 88"/>
          <p:cNvCxnSpPr/>
          <p:nvPr/>
        </p:nvCxnSpPr>
        <p:spPr>
          <a:xfrm flipH="1" flipV="1">
            <a:off x="6389688" y="6245225"/>
            <a:ext cx="2414587" cy="2011364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flipH="1" flipV="1">
            <a:off x="6389688" y="6300788"/>
            <a:ext cx="2971800" cy="195580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 flipH="1" flipV="1">
            <a:off x="6389688" y="6321425"/>
            <a:ext cx="3521076" cy="1935163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/>
          <p:cNvCxnSpPr/>
          <p:nvPr/>
        </p:nvCxnSpPr>
        <p:spPr>
          <a:xfrm>
            <a:off x="2955925" y="3502025"/>
            <a:ext cx="2543175" cy="200025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 стрелкой 100"/>
          <p:cNvCxnSpPr/>
          <p:nvPr/>
        </p:nvCxnSpPr>
        <p:spPr>
          <a:xfrm>
            <a:off x="3525838" y="3502025"/>
            <a:ext cx="1973262" cy="200025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/>
          <p:nvPr/>
        </p:nvCxnSpPr>
        <p:spPr>
          <a:xfrm>
            <a:off x="4075113" y="3502025"/>
            <a:ext cx="1423987" cy="2000250"/>
          </a:xfrm>
          <a:prstGeom prst="straightConnector1">
            <a:avLst/>
          </a:prstGeom>
          <a:ln w="254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3" name="Text Box 46"/>
          <p:cNvSpPr txBox="1">
            <a:spLocks noChangeArrowheads="1"/>
          </p:cNvSpPr>
          <p:nvPr/>
        </p:nvSpPr>
        <p:spPr bwMode="auto">
          <a:xfrm>
            <a:off x="1054100" y="647700"/>
            <a:ext cx="81915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000" baseline="0"/>
              <a:t>СИСТЕМА-112 функционирует в круглосуточном режиме </a:t>
            </a:r>
            <a:br>
              <a:rPr lang="ru-RU" altLang="ru-RU" sz="2000" baseline="0"/>
            </a:br>
            <a:r>
              <a:rPr lang="ru-RU" altLang="ru-RU" sz="2000" baseline="0"/>
              <a:t>и находится в постоянной готовности к организации экстренного реагирования на вызовы </a:t>
            </a:r>
          </a:p>
        </p:txBody>
      </p:sp>
      <p:sp>
        <p:nvSpPr>
          <p:cNvPr id="24604" name="Text Box 47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8</a:t>
            </a:r>
          </a:p>
        </p:txBody>
      </p:sp>
      <p:sp>
        <p:nvSpPr>
          <p:cNvPr id="24605" name="Line 61"/>
          <p:cNvSpPr>
            <a:spLocks noChangeShapeType="1"/>
          </p:cNvSpPr>
          <p:nvPr/>
        </p:nvSpPr>
        <p:spPr bwMode="auto">
          <a:xfrm>
            <a:off x="1219200" y="9169400"/>
            <a:ext cx="965200" cy="0"/>
          </a:xfrm>
          <a:prstGeom prst="line">
            <a:avLst/>
          </a:prstGeom>
          <a:noFill/>
          <a:ln w="762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606" name="Text Box 62"/>
          <p:cNvSpPr txBox="1">
            <a:spLocks noChangeArrowheads="1"/>
          </p:cNvSpPr>
          <p:nvPr/>
        </p:nvSpPr>
        <p:spPr bwMode="auto">
          <a:xfrm>
            <a:off x="2222500" y="8991600"/>
            <a:ext cx="254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1600" baseline="0"/>
              <a:t>Границы субъекта РФ</a:t>
            </a:r>
          </a:p>
        </p:txBody>
      </p:sp>
      <p:pic>
        <p:nvPicPr>
          <p:cNvPr id="24607" name="Picture 55" descr="рцов_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5268912"/>
            <a:ext cx="85883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3" descr="элемент 4_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5111751"/>
            <a:ext cx="75565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3" y="6013450"/>
            <a:ext cx="4540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6035675"/>
            <a:ext cx="4540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3209925"/>
            <a:ext cx="5048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7248525"/>
            <a:ext cx="5048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38" y="4594225"/>
            <a:ext cx="5048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6321425"/>
            <a:ext cx="5048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5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6245225"/>
            <a:ext cx="4540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6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6532563"/>
            <a:ext cx="4540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6532563"/>
            <a:ext cx="4540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элемент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4885533"/>
            <a:ext cx="7747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8" descr="элемент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454150"/>
            <a:ext cx="99329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 Box 5"/>
          <p:cNvSpPr txBox="1">
            <a:spLocks noChangeArrowheads="1"/>
          </p:cNvSpPr>
          <p:nvPr/>
        </p:nvSpPr>
        <p:spPr bwMode="auto">
          <a:xfrm>
            <a:off x="4491038" y="2465388"/>
            <a:ext cx="72342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ru-RU" altLang="ru-RU" baseline="0"/>
          </a:p>
        </p:txBody>
      </p:sp>
      <p:pic>
        <p:nvPicPr>
          <p:cNvPr id="26627" name="Picture 9" descr="телеко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6164263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0" descr="час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6099175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1" descr="вопро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7693025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2" descr="замок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63" y="7659688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3" descr="карт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5059363"/>
            <a:ext cx="1255713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14"/>
          <p:cNvSpPr txBox="1">
            <a:spLocks noChangeArrowheads="1"/>
          </p:cNvSpPr>
          <p:nvPr/>
        </p:nvSpPr>
        <p:spPr bwMode="auto">
          <a:xfrm>
            <a:off x="8126413" y="5049838"/>
            <a:ext cx="3865562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aseline="0"/>
              <a:t>Геоинформационная </a:t>
            </a:r>
            <a:endParaRPr lang="en-US" altLang="ru-RU" baseline="0"/>
          </a:p>
          <a:p>
            <a:r>
              <a:rPr lang="ru-RU" altLang="ru-RU" baseline="0"/>
              <a:t>подсистема</a:t>
            </a:r>
            <a:endParaRPr lang="en-US" altLang="ru-RU" baseline="0"/>
          </a:p>
          <a:p>
            <a:endParaRPr lang="en-US" altLang="ru-RU" baseline="0"/>
          </a:p>
          <a:p>
            <a:r>
              <a:rPr lang="ru-RU" altLang="ru-RU" baseline="0"/>
              <a:t>Подсистема </a:t>
            </a:r>
            <a:endParaRPr lang="en-US" altLang="ru-RU" baseline="0"/>
          </a:p>
          <a:p>
            <a:r>
              <a:rPr lang="ru-RU" altLang="ru-RU" baseline="0"/>
              <a:t>мониторинга</a:t>
            </a:r>
            <a:endParaRPr lang="en-US" altLang="ru-RU" baseline="0"/>
          </a:p>
          <a:p>
            <a:endParaRPr lang="ru-RU" altLang="ru-RU" baseline="0"/>
          </a:p>
          <a:p>
            <a:r>
              <a:rPr lang="ru-RU" altLang="ru-RU" baseline="0"/>
              <a:t>Подсистема обеспечения </a:t>
            </a:r>
            <a:endParaRPr lang="en-US" altLang="ru-RU" baseline="0"/>
          </a:p>
          <a:p>
            <a:r>
              <a:rPr lang="ru-RU" altLang="ru-RU" baseline="0"/>
              <a:t>информационной безопасности</a:t>
            </a:r>
          </a:p>
        </p:txBody>
      </p:sp>
      <p:sp>
        <p:nvSpPr>
          <p:cNvPr id="26633" name="Text Box 15"/>
          <p:cNvSpPr txBox="1">
            <a:spLocks noChangeArrowheads="1"/>
          </p:cNvSpPr>
          <p:nvPr/>
        </p:nvSpPr>
        <p:spPr bwMode="auto">
          <a:xfrm>
            <a:off x="2755900" y="4937125"/>
            <a:ext cx="3887788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aseline="0"/>
              <a:t>Телекоммуникационная </a:t>
            </a:r>
            <a:endParaRPr lang="en-US" altLang="ru-RU" baseline="0"/>
          </a:p>
          <a:p>
            <a:r>
              <a:rPr lang="ru-RU" altLang="ru-RU" baseline="0"/>
              <a:t>подсистема</a:t>
            </a:r>
            <a:endParaRPr lang="en-US" altLang="ru-RU" baseline="0"/>
          </a:p>
          <a:p>
            <a:endParaRPr lang="en-US" altLang="ru-RU" baseline="0"/>
          </a:p>
          <a:p>
            <a:r>
              <a:rPr lang="ru-RU" altLang="ru-RU" baseline="0"/>
              <a:t>Информационно-коммуникационная </a:t>
            </a:r>
            <a:endParaRPr lang="en-US" altLang="ru-RU" baseline="0"/>
          </a:p>
          <a:p>
            <a:r>
              <a:rPr lang="ru-RU" altLang="ru-RU" baseline="0"/>
              <a:t>подсистема</a:t>
            </a:r>
            <a:endParaRPr lang="en-US" altLang="ru-RU" baseline="0"/>
          </a:p>
          <a:p>
            <a:endParaRPr lang="en-US" altLang="ru-RU" baseline="0"/>
          </a:p>
          <a:p>
            <a:r>
              <a:rPr lang="ru-RU" altLang="ru-RU" baseline="0"/>
              <a:t>Подсистема консультативного </a:t>
            </a:r>
            <a:endParaRPr lang="en-US" altLang="ru-RU" baseline="0"/>
          </a:p>
          <a:p>
            <a:r>
              <a:rPr lang="ru-RU" altLang="ru-RU" baseline="0"/>
              <a:t>обслуживания</a:t>
            </a:r>
            <a:endParaRPr lang="en-US" altLang="ru-RU" baseline="0"/>
          </a:p>
          <a:p>
            <a:pPr>
              <a:spcBef>
                <a:spcPct val="50000"/>
              </a:spcBef>
            </a:pPr>
            <a:endParaRPr lang="ru-RU" altLang="ru-RU" baseline="0"/>
          </a:p>
        </p:txBody>
      </p:sp>
      <p:sp>
        <p:nvSpPr>
          <p:cNvPr id="26634" name="Text Box 4"/>
          <p:cNvSpPr txBox="1">
            <a:spLocks noChangeArrowheads="1"/>
          </p:cNvSpPr>
          <p:nvPr/>
        </p:nvSpPr>
        <p:spPr bwMode="auto">
          <a:xfrm>
            <a:off x="1081088" y="2687638"/>
            <a:ext cx="10039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200" b="1" baseline="0"/>
              <a:t>СИСТЕМА-112 является территориально-распределенной автоматизированной информационно-управляющей системой, создаваемой в границах субъекта Российской Федерации.</a:t>
            </a:r>
          </a:p>
          <a:p>
            <a:pPr>
              <a:spcBef>
                <a:spcPct val="50000"/>
              </a:spcBef>
            </a:pPr>
            <a:r>
              <a:rPr lang="ru-RU" altLang="ru-RU" sz="2200" b="1" baseline="0"/>
              <a:t>СИСТЕМА-112 состоит из следующих основных подсистем:</a:t>
            </a:r>
            <a:r>
              <a:rPr lang="ru-RU" altLang="ru-RU" sz="2200" baseline="0"/>
              <a:t> </a:t>
            </a:r>
          </a:p>
        </p:txBody>
      </p:sp>
      <p:pic>
        <p:nvPicPr>
          <p:cNvPr id="26635" name="Picture 8" descr="антенн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4859338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6" name="Text Box 19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4"/>
          <p:cNvSpPr txBox="1">
            <a:spLocks noChangeArrowheads="1"/>
          </p:cNvSpPr>
          <p:nvPr/>
        </p:nvSpPr>
        <p:spPr bwMode="auto">
          <a:xfrm>
            <a:off x="4224338" y="2592388"/>
            <a:ext cx="5441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200" b="1" baseline="0">
                <a:solidFill>
                  <a:srgbClr val="EC6608"/>
                </a:solidFill>
              </a:rPr>
              <a:t>Телекоммуникационная подсистема</a:t>
            </a:r>
          </a:p>
        </p:txBody>
      </p:sp>
      <p:pic>
        <p:nvPicPr>
          <p:cNvPr id="27650" name="Picture 5" descr="антен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2435225"/>
            <a:ext cx="2586037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6"/>
          <p:cNvSpPr txBox="1">
            <a:spLocks noChangeArrowheads="1"/>
          </p:cNvSpPr>
          <p:nvPr/>
        </p:nvSpPr>
        <p:spPr bwMode="auto">
          <a:xfrm>
            <a:off x="4202113" y="3795713"/>
            <a:ext cx="7429500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 baseline="0">
                <a:solidFill>
                  <a:srgbClr val="0033CC"/>
                </a:solidFill>
              </a:rPr>
              <a:t>Выполняемые функции:</a:t>
            </a:r>
          </a:p>
          <a:p>
            <a:r>
              <a:rPr lang="ru-RU" altLang="ru-RU" sz="1800" baseline="0"/>
              <a:t> </a:t>
            </a:r>
          </a:p>
          <a:p>
            <a:pPr lvl="1"/>
            <a:r>
              <a:rPr lang="ru-RU" altLang="ru-RU" sz="1600" baseline="0"/>
              <a:t>Техническое обеспечение прохождение вызова (сообщения </a:t>
            </a:r>
            <a:r>
              <a:rPr lang="en-US" altLang="ru-RU" sz="1600" baseline="0"/>
              <a:t/>
            </a:r>
            <a:br>
              <a:rPr lang="en-US" altLang="ru-RU" sz="1600" baseline="0"/>
            </a:br>
            <a:r>
              <a:rPr lang="ru-RU" altLang="ru-RU" sz="1600" baseline="0"/>
              <a:t>о происшествии) от   пользователей (абонентов) сетей фиксированной или подвижной радиотелефонной связи в СИСТЕМУ-112, а  также прохождение  вызова (сообщение о происшествии)  от СИСТЕМЫ-112 </a:t>
            </a:r>
            <a:r>
              <a:rPr lang="en-US" altLang="ru-RU" sz="1600" baseline="0"/>
              <a:t/>
            </a:r>
            <a:br>
              <a:rPr lang="en-US" altLang="ru-RU" sz="1600" baseline="0"/>
            </a:br>
            <a:r>
              <a:rPr lang="ru-RU" altLang="ru-RU" sz="1600" baseline="0"/>
              <a:t>в ДДС  соответствующих  экстренных    оперативных служб;</a:t>
            </a:r>
          </a:p>
          <a:p>
            <a:pPr lvl="1"/>
            <a:endParaRPr lang="ru-RU" altLang="ru-RU" sz="1600" baseline="0"/>
          </a:p>
          <a:p>
            <a:pPr lvl="1"/>
            <a:r>
              <a:rPr lang="ru-RU" altLang="ru-RU" sz="1600" baseline="0"/>
              <a:t>Техническое обеспечение получения данных о местонахождении вызывающего абонентского устройства и иных данных от оператора связи, необходимых для обеспечения реагирования по вызову;</a:t>
            </a:r>
          </a:p>
          <a:p>
            <a:pPr lvl="1"/>
            <a:endParaRPr lang="ru-RU" altLang="ru-RU" sz="1600" baseline="0"/>
          </a:p>
          <a:p>
            <a:pPr lvl="1"/>
            <a:r>
              <a:rPr lang="ru-RU" altLang="ru-RU" sz="1600" baseline="0"/>
              <a:t>Техническое обеспечение получение данных о местонахождении транспортного средства (оснащенного модулем </a:t>
            </a:r>
            <a:r>
              <a:rPr lang="en-US" altLang="ru-RU" sz="1600" baseline="0"/>
              <a:t>GPS/</a:t>
            </a:r>
            <a:r>
              <a:rPr lang="ru-RU" altLang="ru-RU" sz="1600" baseline="0"/>
              <a:t>ГЛОНАСС);</a:t>
            </a:r>
          </a:p>
          <a:p>
            <a:pPr lvl="1"/>
            <a:endParaRPr lang="ru-RU" altLang="ru-RU" sz="1600" baseline="0"/>
          </a:p>
          <a:p>
            <a:pPr lvl="1"/>
            <a:r>
              <a:rPr lang="ru-RU" altLang="ru-RU" sz="1600" baseline="0"/>
              <a:t>Обеспечение  взаимодействия с региональным ЦУКС МЧС России</a:t>
            </a:r>
            <a:r>
              <a:rPr lang="en-US" altLang="ru-RU" sz="1600" baseline="0"/>
              <a:t/>
            </a:r>
            <a:br>
              <a:rPr lang="en-US" altLang="ru-RU" sz="1600" baseline="0"/>
            </a:br>
            <a:r>
              <a:rPr lang="ru-RU" altLang="ru-RU" sz="1600" baseline="0"/>
              <a:t>и с объектами системы обеспечения вызова оперативных служб по единому номеру «112» соседних субъектов Российской Федерации </a:t>
            </a:r>
            <a:r>
              <a:rPr lang="en-US" altLang="ru-RU" sz="1600" baseline="0"/>
              <a:t/>
            </a:r>
            <a:br>
              <a:rPr lang="en-US" altLang="ru-RU" sz="1600" baseline="0"/>
            </a:br>
            <a:r>
              <a:rPr lang="ru-RU" altLang="ru-RU" sz="1600" baseline="0"/>
              <a:t>(в части обеспечения прохождения необходимой информации).</a:t>
            </a:r>
          </a:p>
          <a:p>
            <a:pPr>
              <a:spcBef>
                <a:spcPct val="50000"/>
              </a:spcBef>
            </a:pPr>
            <a:endParaRPr lang="ru-RU" altLang="ru-RU" sz="1600" baseline="0"/>
          </a:p>
        </p:txBody>
      </p:sp>
      <p:pic>
        <p:nvPicPr>
          <p:cNvPr id="2765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4524375"/>
            <a:ext cx="3603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595153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694213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7691438"/>
            <a:ext cx="3603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12"/>
          <p:cNvSpPr txBox="1">
            <a:spLocks noChangeArrowheads="1"/>
          </p:cNvSpPr>
          <p:nvPr/>
        </p:nvSpPr>
        <p:spPr bwMode="auto">
          <a:xfrm>
            <a:off x="0" y="9017000"/>
            <a:ext cx="1057275" cy="473075"/>
          </a:xfrm>
          <a:prstGeom prst="rect">
            <a:avLst/>
          </a:prstGeom>
          <a:solidFill>
            <a:srgbClr val="FFAB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254125"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254125" fontAlgn="base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ru-RU" altLang="ru-RU" b="1" baseline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54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54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4109</Words>
  <Application>Microsoft Office PowerPoint</Application>
  <PresentationFormat>Custom</PresentationFormat>
  <Paragraphs>918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Arial Black</vt:lpstr>
      <vt:lpstr>Times New Roman</vt:lpstr>
      <vt:lpstr>Wingdings</vt:lpstr>
      <vt:lpstr>Оформление по умолчанию</vt:lpstr>
      <vt:lpstr>Visio</vt:lpstr>
      <vt:lpstr>Основные этапы создания, функционирования  и эксплуатации  СИСТЕМЫ-112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haise_gogi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gogi</dc:creator>
  <cp:lastModifiedBy>Майданюк Андрей Игоревич</cp:lastModifiedBy>
  <cp:revision>184</cp:revision>
  <dcterms:created xsi:type="dcterms:W3CDTF">2012-12-19T22:22:43Z</dcterms:created>
  <dcterms:modified xsi:type="dcterms:W3CDTF">2018-09-20T06:20:10Z</dcterms:modified>
</cp:coreProperties>
</file>